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y="5143500" cx="9144000"/>
  <p:notesSz cx="6858000" cy="9144000"/>
  <p:embeddedFontLst>
    <p:embeddedFont>
      <p:font typeface="Anton"/>
      <p:regular r:id="rId62"/>
    </p:embeddedFont>
    <p:embeddedFont>
      <p:font typeface="Roboto"/>
      <p:regular r:id="rId63"/>
      <p:bold r:id="rId64"/>
      <p:italic r:id="rId65"/>
      <p:boldItalic r:id="rId66"/>
    </p:embeddedFont>
    <p:embeddedFont>
      <p:font typeface="Lato"/>
      <p:regular r:id="rId67"/>
      <p:bold r:id="rId68"/>
      <p:italic r:id="rId69"/>
      <p:boldItalic r:id="rId70"/>
    </p:embeddedFont>
    <p:embeddedFont>
      <p:font typeface="Didact Gothic"/>
      <p:regular r:id="rId71"/>
    </p:embeddedFont>
    <p:embeddedFont>
      <p:font typeface="Helvetica Neue"/>
      <p:regular r:id="rId72"/>
      <p:bold r:id="rId73"/>
      <p:italic r:id="rId74"/>
      <p:boldItalic r:id="rId75"/>
    </p:embeddedFont>
    <p:embeddedFont>
      <p:font typeface="Helvetica Neue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06621B-6E58-4AFC-9FE6-B214D23F2110}">
  <a:tblStyle styleId="{4706621B-6E58-4AFC-9FE6-B214D23F211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3.xml"/><Relationship Id="rId75" Type="http://schemas.openxmlformats.org/officeDocument/2006/relationships/font" Target="fonts/HelveticaNeue-boldItalic.fntdata"/><Relationship Id="rId30" Type="http://schemas.openxmlformats.org/officeDocument/2006/relationships/slide" Target="slides/slide22.xml"/><Relationship Id="rId74" Type="http://schemas.openxmlformats.org/officeDocument/2006/relationships/font" Target="fonts/HelveticaNeue-italic.fntdata"/><Relationship Id="rId33" Type="http://schemas.openxmlformats.org/officeDocument/2006/relationships/slide" Target="slides/slide25.xml"/><Relationship Id="rId77" Type="http://schemas.openxmlformats.org/officeDocument/2006/relationships/font" Target="fonts/HelveticaNeueLight-bold.fntdata"/><Relationship Id="rId32" Type="http://schemas.openxmlformats.org/officeDocument/2006/relationships/slide" Target="slides/slide24.xml"/><Relationship Id="rId76" Type="http://schemas.openxmlformats.org/officeDocument/2006/relationships/font" Target="fonts/HelveticaNeueLight-regular.fntdata"/><Relationship Id="rId35" Type="http://schemas.openxmlformats.org/officeDocument/2006/relationships/slide" Target="slides/slide27.xml"/><Relationship Id="rId79" Type="http://schemas.openxmlformats.org/officeDocument/2006/relationships/font" Target="fonts/HelveticaNeueLight-boldItalic.fntdata"/><Relationship Id="rId34" Type="http://schemas.openxmlformats.org/officeDocument/2006/relationships/slide" Target="slides/slide26.xml"/><Relationship Id="rId78" Type="http://schemas.openxmlformats.org/officeDocument/2006/relationships/font" Target="fonts/HelveticaNeueLight-italic.fntdata"/><Relationship Id="rId71" Type="http://schemas.openxmlformats.org/officeDocument/2006/relationships/font" Target="fonts/DidactGothic-regular.fntdata"/><Relationship Id="rId70" Type="http://schemas.openxmlformats.org/officeDocument/2006/relationships/font" Target="fonts/Lato-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Anton-regular.fntdata"/><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4.xml"/><Relationship Id="rId66" Type="http://schemas.openxmlformats.org/officeDocument/2006/relationships/font" Target="fonts/Roboto-boldItalic.fntdata"/><Relationship Id="rId21" Type="http://schemas.openxmlformats.org/officeDocument/2006/relationships/slide" Target="slides/slide13.xml"/><Relationship Id="rId65" Type="http://schemas.openxmlformats.org/officeDocument/2006/relationships/font" Target="fonts/Roboto-italic.fntdata"/><Relationship Id="rId24" Type="http://schemas.openxmlformats.org/officeDocument/2006/relationships/slide" Target="slides/slide16.xml"/><Relationship Id="rId68" Type="http://schemas.openxmlformats.org/officeDocument/2006/relationships/font" Target="fonts/Lato-bold.fntdata"/><Relationship Id="rId23" Type="http://schemas.openxmlformats.org/officeDocument/2006/relationships/slide" Target="slides/slide15.xml"/><Relationship Id="rId67" Type="http://schemas.openxmlformats.org/officeDocument/2006/relationships/font" Target="fonts/Lato-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Lato-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14cde81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a14cde810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55d5bcb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55d5bcb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14cde810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a14cde810d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405919e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405919e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405919ef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405919ef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405919ef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405919ef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405919ef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405919ef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405919ef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b405919ef2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405919ef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405919ef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bcbdaf1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bcbdaf1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405919ef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405919ef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14cde810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a14cde810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bcbdaf1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fbcbdaf1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bcbdaf1c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bcbdaf1c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bcbdaf1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bcbdaf1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bcbdaf1c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bcbdaf1c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405919ef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b405919ef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405919ef2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405919ef2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405919ef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405919ef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bcbdaf1c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bcbdaf1c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bcbdaf1c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bcbdaf1c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bcbdaf1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bcbdaf1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14cde81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a14cde810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55d5bcb2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55d5bcb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55d5bcb2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55d5bcb2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2e28832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b2e28832f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14cde810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a14cde810d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ac8293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ac8293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bcbdaf1c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fbcbdaf1c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a14cde810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a14cde810d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b8ac8293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b8ac8293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fbcbdaf1c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fbcbdaf1c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b8ac8293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b8ac8293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14cde810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a14cde810d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bcbdaf1c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fbcbdaf1c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b8ac8293a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b8ac8293a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a14cde810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a14cde810d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sz="1700">
                <a:solidFill>
                  <a:schemeClr val="dk1"/>
                </a:solidFill>
                <a:highlight>
                  <a:srgbClr val="9CCC65"/>
                </a:highlight>
              </a:rPr>
              <a:t>Mostrar lo explicado con el editor de texto</a:t>
            </a:r>
            <a:endParaRPr sz="1700">
              <a:solidFill>
                <a:schemeClr val="dk1"/>
              </a:solidFill>
              <a:highlight>
                <a:srgbClr val="9CCC65"/>
              </a:highlight>
            </a:endParaRPr>
          </a:p>
          <a:p>
            <a:pPr indent="0" lvl="0" marL="0" rtl="0" algn="l">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a229349bc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0a229349bc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a229349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10a2293494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0a51ed52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0a51ed52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a51ed52c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a51ed52c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a51ed52c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a51ed52c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c57655c5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bc57655c5f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c57655c5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bc57655c5f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9f757d73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9f757d73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c57655c5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c57655c5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14cde810d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a14cde810d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14cde810d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a14cde810d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cdb96bb3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bcdb96bb3b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14cde810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a14cde810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9f757d73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9f757d73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a408ef9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a408ef9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ecb39e53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eecb39e53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7" name="Google Shape;57;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1" name="Google Shape;6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5" name="Google Shape;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8" name="Google Shape;68;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6" name="Google Shape;76;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0" name="Google Shape;8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4" name="Google Shape;84;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2" name="Google Shape;92;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 name="Shape 100"/>
        <p:cNvGrpSpPr/>
        <p:nvPr/>
      </p:nvGrpSpPr>
      <p:grpSpPr>
        <a:xfrm>
          <a:off x="0" y="0"/>
          <a:ext cx="0" cy="0"/>
          <a:chOff x="0" y="0"/>
          <a:chExt cx="0" cy="0"/>
        </a:xfrm>
      </p:grpSpPr>
      <p:sp>
        <p:nvSpPr>
          <p:cNvPr id="101" name="Google Shape;101;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 name="Google Shape;102;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 name="Google Shape;10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0" name="Google Shape;11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 name="Shape 111"/>
        <p:cNvGrpSpPr/>
        <p:nvPr/>
      </p:nvGrpSpPr>
      <p:grpSpPr>
        <a:xfrm>
          <a:off x="0" y="0"/>
          <a:ext cx="0" cy="0"/>
          <a:chOff x="0" y="0"/>
          <a:chExt cx="0" cy="0"/>
        </a:xfrm>
      </p:grpSpPr>
      <p:sp>
        <p:nvSpPr>
          <p:cNvPr id="112" name="Google Shape;112;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 name="Shape 119"/>
        <p:cNvGrpSpPr/>
        <p:nvPr/>
      </p:nvGrpSpPr>
      <p:grpSpPr>
        <a:xfrm>
          <a:off x="0" y="0"/>
          <a:ext cx="0" cy="0"/>
          <a:chOff x="0" y="0"/>
          <a:chExt cx="0" cy="0"/>
        </a:xfrm>
      </p:grpSpPr>
      <p:sp>
        <p:nvSpPr>
          <p:cNvPr id="120" name="Google Shape;120;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5" name="Google Shape;12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 name="Shape 126"/>
        <p:cNvGrpSpPr/>
        <p:nvPr/>
      </p:nvGrpSpPr>
      <p:grpSpPr>
        <a:xfrm>
          <a:off x="0" y="0"/>
          <a:ext cx="0" cy="0"/>
          <a:chOff x="0" y="0"/>
          <a:chExt cx="0" cy="0"/>
        </a:xfrm>
      </p:grpSpPr>
      <p:sp>
        <p:nvSpPr>
          <p:cNvPr id="127" name="Google Shape;127;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9" name="Google Shape;129;p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0" name="Google Shape;130;p3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4" name="Google Shape;13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 name="Google Shape;137;p3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38" name="Google Shape;13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41" name="Shape 1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 name="Shape 146"/>
        <p:cNvGrpSpPr/>
        <p:nvPr/>
      </p:nvGrpSpPr>
      <p:grpSpPr>
        <a:xfrm>
          <a:off x="0" y="0"/>
          <a:ext cx="0" cy="0"/>
          <a:chOff x="0" y="0"/>
          <a:chExt cx="0" cy="0"/>
        </a:xfrm>
      </p:grpSpPr>
      <p:sp>
        <p:nvSpPr>
          <p:cNvPr id="147" name="Google Shape;147;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8" name="Google Shape;148;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0" name="Shape 150"/>
        <p:cNvGrpSpPr/>
        <p:nvPr/>
      </p:nvGrpSpPr>
      <p:grpSpPr>
        <a:xfrm>
          <a:off x="0" y="0"/>
          <a:ext cx="0" cy="0"/>
          <a:chOff x="0" y="0"/>
          <a:chExt cx="0" cy="0"/>
        </a:xfrm>
      </p:grpSpPr>
      <p:sp>
        <p:nvSpPr>
          <p:cNvPr id="151" name="Google Shape;151;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2" name="Google Shape;15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3" name="Shape 153"/>
        <p:cNvGrpSpPr/>
        <p:nvPr/>
      </p:nvGrpSpPr>
      <p:grpSpPr>
        <a:xfrm>
          <a:off x="0" y="0"/>
          <a:ext cx="0" cy="0"/>
          <a:chOff x="0" y="0"/>
          <a:chExt cx="0" cy="0"/>
        </a:xfrm>
      </p:grpSpPr>
      <p:sp>
        <p:nvSpPr>
          <p:cNvPr id="154" name="Google Shape;15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6" name="Google Shape;15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 name="Shape 157"/>
        <p:cNvGrpSpPr/>
        <p:nvPr/>
      </p:nvGrpSpPr>
      <p:grpSpPr>
        <a:xfrm>
          <a:off x="0" y="0"/>
          <a:ext cx="0" cy="0"/>
          <a:chOff x="0" y="0"/>
          <a:chExt cx="0" cy="0"/>
        </a:xfrm>
      </p:grpSpPr>
      <p:sp>
        <p:nvSpPr>
          <p:cNvPr id="158" name="Google Shape;15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0" name="Google Shape;160;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1" name="Google Shape;16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
        <p:nvSpPr>
          <p:cNvPr id="163" name="Google Shape;16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4" name="Google Shape;16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5" name="Shape 165"/>
        <p:cNvGrpSpPr/>
        <p:nvPr/>
      </p:nvGrpSpPr>
      <p:grpSpPr>
        <a:xfrm>
          <a:off x="0" y="0"/>
          <a:ext cx="0" cy="0"/>
          <a:chOff x="0" y="0"/>
          <a:chExt cx="0" cy="0"/>
        </a:xfrm>
      </p:grpSpPr>
      <p:sp>
        <p:nvSpPr>
          <p:cNvPr id="166" name="Google Shape;166;p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7" name="Google Shape;167;p4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8" name="Google Shape;16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9" name="Shape 169"/>
        <p:cNvGrpSpPr/>
        <p:nvPr/>
      </p:nvGrpSpPr>
      <p:grpSpPr>
        <a:xfrm>
          <a:off x="0" y="0"/>
          <a:ext cx="0" cy="0"/>
          <a:chOff x="0" y="0"/>
          <a:chExt cx="0" cy="0"/>
        </a:xfrm>
      </p:grpSpPr>
      <p:sp>
        <p:nvSpPr>
          <p:cNvPr id="170" name="Google Shape;170;p4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1" name="Google Shape;17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2" name="Shape 172"/>
        <p:cNvGrpSpPr/>
        <p:nvPr/>
      </p:nvGrpSpPr>
      <p:grpSpPr>
        <a:xfrm>
          <a:off x="0" y="0"/>
          <a:ext cx="0" cy="0"/>
          <a:chOff x="0" y="0"/>
          <a:chExt cx="0" cy="0"/>
        </a:xfrm>
      </p:grpSpPr>
      <p:sp>
        <p:nvSpPr>
          <p:cNvPr id="173" name="Google Shape;173;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5" name="Google Shape;175;p4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 name="Google Shape;176;p4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7" name="Google Shape;17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8" name="Shape 178"/>
        <p:cNvGrpSpPr/>
        <p:nvPr/>
      </p:nvGrpSpPr>
      <p:grpSpPr>
        <a:xfrm>
          <a:off x="0" y="0"/>
          <a:ext cx="0" cy="0"/>
          <a:chOff x="0" y="0"/>
          <a:chExt cx="0" cy="0"/>
        </a:xfrm>
      </p:grpSpPr>
      <p:sp>
        <p:nvSpPr>
          <p:cNvPr id="179" name="Google Shape;179;p4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80" name="Google Shape;18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 name="Shape 181"/>
        <p:cNvGrpSpPr/>
        <p:nvPr/>
      </p:nvGrpSpPr>
      <p:grpSpPr>
        <a:xfrm>
          <a:off x="0" y="0"/>
          <a:ext cx="0" cy="0"/>
          <a:chOff x="0" y="0"/>
          <a:chExt cx="0" cy="0"/>
        </a:xfrm>
      </p:grpSpPr>
      <p:sp>
        <p:nvSpPr>
          <p:cNvPr id="182" name="Google Shape;182;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3" name="Google Shape;183;p4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84" name="Google Shape;18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 name="Shape 185"/>
        <p:cNvGrpSpPr/>
        <p:nvPr/>
      </p:nvGrpSpPr>
      <p:grpSpPr>
        <a:xfrm>
          <a:off x="0" y="0"/>
          <a:ext cx="0" cy="0"/>
          <a:chOff x="0" y="0"/>
          <a:chExt cx="0" cy="0"/>
        </a:xfrm>
      </p:grpSpPr>
      <p:sp>
        <p:nvSpPr>
          <p:cNvPr id="186" name="Google Shape;18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87" name="Shape 187"/>
        <p:cNvGrpSpPr/>
        <p:nvPr/>
      </p:nvGrpSpPr>
      <p:grpSpPr>
        <a:xfrm>
          <a:off x="0" y="0"/>
          <a:ext cx="0" cy="0"/>
          <a:chOff x="0" y="0"/>
          <a:chExt cx="0" cy="0"/>
        </a:xfrm>
      </p:grpSpPr>
      <p:sp>
        <p:nvSpPr>
          <p:cNvPr id="188" name="Google Shape;18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 name="Google Shape;190;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2.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theme" Target="../theme/theme1.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2" name="Shape 142"/>
        <p:cNvGrpSpPr/>
        <p:nvPr/>
      </p:nvGrpSpPr>
      <p:grpSpPr>
        <a:xfrm>
          <a:off x="0" y="0"/>
          <a:ext cx="0" cy="0"/>
          <a:chOff x="0" y="0"/>
          <a:chExt cx="0" cy="0"/>
        </a:xfrm>
      </p:grpSpPr>
      <p:sp>
        <p:nvSpPr>
          <p:cNvPr id="143" name="Google Shape;14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4" name="Google Shape;144;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45" name="Google Shape;14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plataforma.coderhouse.com/video-tutoriales" TargetMode="External"/><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3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35.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24.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31.gif"/><Relationship Id="rId5" Type="http://schemas.openxmlformats.org/officeDocument/2006/relationships/image" Target="../media/image34.gif"/><Relationship Id="rId6" Type="http://schemas.openxmlformats.org/officeDocument/2006/relationships/image" Target="../media/image44.png"/><Relationship Id="rId7"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42.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1" Type="http://schemas.openxmlformats.org/officeDocument/2006/relationships/hyperlink" Target="https://www.notion.so/coderhouse/Repositorio-de-Contenidos-ba8d3057a1e34049944ee4ba3a575999" TargetMode="External"/><Relationship Id="rId10"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hectorip.github.io/Eloquent-JavaScript-ES-online/chapters/04_data.html" TargetMode="External"/><Relationship Id="rId9" Type="http://schemas.openxmlformats.org/officeDocument/2006/relationships/image" Target="../media/image48.png"/><Relationship Id="rId5" Type="http://schemas.openxmlformats.org/officeDocument/2006/relationships/hyperlink" Target="http://hectorip.github.io/Eloquent-JavaScript-ES-online/chapters/07_elife.html" TargetMode="External"/><Relationship Id="rId6" Type="http://schemas.openxmlformats.org/officeDocument/2006/relationships/hyperlink" Target="https://developer.mozilla.org/es/docs/Web/JavaScript/Referencia/Objetos_globales/String" TargetMode="External"/><Relationship Id="rId7" Type="http://schemas.openxmlformats.org/officeDocument/2006/relationships/hyperlink" Target="https://developer.mozilla.org/es/docs/Web/JavaScript/Referencia/Objetos_globales/Array" TargetMode="External"/><Relationship Id="rId8"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hyperlink" Target="https://docs.google.com/document/d/1FJNVugFCHFSnCBt6Ta91_rpX63nLQBVepbODGp3WHVE/edit?usp=sharing" TargetMode="External"/><Relationship Id="rId6" Type="http://schemas.openxmlformats.org/officeDocument/2006/relationships/hyperlink" Target="https://forms.gle/6wxgivL1dioxXcyA9" TargetMode="External"/><Relationship Id="rId7" Type="http://schemas.openxmlformats.org/officeDocument/2006/relationships/hyperlink" Target="https://drive.google.com/drive/folders/1jIH9-1B7r39bzu1td2P1Nc1a-eDInnzD?usp=sharing" TargetMode="External"/><Relationship Id="rId8" Type="http://schemas.openxmlformats.org/officeDocument/2006/relationships/hyperlink" Target="https://docs.google.com/document/d/1aJ5X0ZnK_auCcBxw2rP-QxiyzDMJosejr6Otx3jThzM/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94" name="Shape 194"/>
        <p:cNvGrpSpPr/>
        <p:nvPr/>
      </p:nvGrpSpPr>
      <p:grpSpPr>
        <a:xfrm>
          <a:off x="0" y="0"/>
          <a:ext cx="0" cy="0"/>
          <a:chOff x="0" y="0"/>
          <a:chExt cx="0" cy="0"/>
        </a:xfrm>
      </p:grpSpPr>
      <p:sp>
        <p:nvSpPr>
          <p:cNvPr id="195" name="Google Shape;195;p5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96" name="Google Shape;196;p52"/>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97" name="Google Shape;197;p5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20" name="Shape 320"/>
        <p:cNvGrpSpPr/>
        <p:nvPr/>
      </p:nvGrpSpPr>
      <p:grpSpPr>
        <a:xfrm>
          <a:off x="0" y="0"/>
          <a:ext cx="0" cy="0"/>
          <a:chOff x="0" y="0"/>
          <a:chExt cx="0" cy="0"/>
        </a:xfrm>
      </p:grpSpPr>
      <p:sp>
        <p:nvSpPr>
          <p:cNvPr id="321" name="Google Shape;321;p61"/>
          <p:cNvSpPr txBox="1"/>
          <p:nvPr/>
        </p:nvSpPr>
        <p:spPr>
          <a:xfrm>
            <a:off x="1398000" y="703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¿Arrancamos?</a:t>
            </a:r>
            <a:endParaRPr b="0" i="1" sz="3600" u="none" cap="none" strike="noStrike">
              <a:solidFill>
                <a:srgbClr val="121212"/>
              </a:solidFill>
              <a:latin typeface="Anton"/>
              <a:ea typeface="Anton"/>
              <a:cs typeface="Anton"/>
              <a:sym typeface="Anton"/>
            </a:endParaRPr>
          </a:p>
        </p:txBody>
      </p:sp>
      <p:pic>
        <p:nvPicPr>
          <p:cNvPr id="322" name="Google Shape;322;p61"/>
          <p:cNvPicPr preferRelativeResize="0"/>
          <p:nvPr/>
        </p:nvPicPr>
        <p:blipFill rotWithShape="1">
          <a:blip r:embed="rId3">
            <a:alphaModFix/>
          </a:blip>
          <a:srcRect b="21338" l="0" r="0" t="6646"/>
          <a:stretch/>
        </p:blipFill>
        <p:spPr>
          <a:xfrm>
            <a:off x="1474375" y="1765200"/>
            <a:ext cx="6195249" cy="24906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6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ARRAYS</a:t>
            </a:r>
            <a:endParaRPr i="1" sz="3600">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3"/>
          <p:cNvSpPr txBox="1"/>
          <p:nvPr/>
        </p:nvSpPr>
        <p:spPr>
          <a:xfrm>
            <a:off x="4409950" y="936600"/>
            <a:ext cx="4734000" cy="356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Un Array es un </a:t>
            </a:r>
            <a:r>
              <a:rPr b="1" lang="en-GB" sz="1800">
                <a:solidFill>
                  <a:schemeClr val="dk1"/>
                </a:solidFill>
                <a:highlight>
                  <a:srgbClr val="E0FF00"/>
                </a:highlight>
                <a:latin typeface="Helvetica Neue"/>
                <a:ea typeface="Helvetica Neue"/>
                <a:cs typeface="Helvetica Neue"/>
                <a:sym typeface="Helvetica Neue"/>
              </a:rPr>
              <a:t>tipo de dato que sirve para almacenar valores en forma de lista</a:t>
            </a:r>
            <a:r>
              <a:rPr lang="en-GB" sz="1800">
                <a:solidFill>
                  <a:schemeClr val="dk1"/>
                </a:solidFill>
                <a:highlight>
                  <a:srgbClr val="E0FF00"/>
                </a:highlight>
                <a:latin typeface="Helvetica Neue Light"/>
                <a:ea typeface="Helvetica Neue Light"/>
                <a:cs typeface="Helvetica Neue Light"/>
                <a:sym typeface="Helvetica Neue Light"/>
              </a:rPr>
              <a:t>.</a:t>
            </a:r>
            <a:r>
              <a:rPr lang="en-GB" sz="1800">
                <a:solidFill>
                  <a:schemeClr val="dk1"/>
                </a:solidFill>
                <a:highlight>
                  <a:srgbClr val="FFFFFF"/>
                </a:highlight>
                <a:latin typeface="Helvetica Neue Light"/>
                <a:ea typeface="Helvetica Neue Light"/>
                <a:cs typeface="Helvetica Neue Light"/>
                <a:sym typeface="Helvetica Neue Light"/>
              </a:rPr>
              <a:t> Puede ser una </a:t>
            </a:r>
            <a:r>
              <a:rPr i="1" lang="en-GB" sz="1800">
                <a:solidFill>
                  <a:schemeClr val="dk1"/>
                </a:solidFill>
                <a:highlight>
                  <a:srgbClr val="FFFFFF"/>
                </a:highlight>
                <a:latin typeface="Helvetica Neue Light"/>
                <a:ea typeface="Helvetica Neue Light"/>
                <a:cs typeface="Helvetica Neue Light"/>
                <a:sym typeface="Helvetica Neue Light"/>
              </a:rPr>
              <a:t>colección </a:t>
            </a:r>
            <a:r>
              <a:rPr lang="en-GB" sz="1800">
                <a:solidFill>
                  <a:schemeClr val="dk1"/>
                </a:solidFill>
                <a:highlight>
                  <a:srgbClr val="FFFFFF"/>
                </a:highlight>
                <a:latin typeface="Helvetica Neue Light"/>
                <a:ea typeface="Helvetica Neue Light"/>
                <a:cs typeface="Helvetica Neue Light"/>
                <a:sym typeface="Helvetica Neue Light"/>
              </a:rPr>
              <a:t>de números, strings, booleanos, </a:t>
            </a:r>
            <a:r>
              <a:rPr lang="en-GB" sz="1800">
                <a:solidFill>
                  <a:schemeClr val="dk1"/>
                </a:solidFill>
                <a:highlight>
                  <a:srgbClr val="FFFFFF"/>
                </a:highlight>
                <a:latin typeface="Helvetica Neue Light"/>
                <a:ea typeface="Helvetica Neue Light"/>
                <a:cs typeface="Helvetica Neue Light"/>
                <a:sym typeface="Helvetica Neue Light"/>
              </a:rPr>
              <a:t>objetos </a:t>
            </a:r>
            <a:r>
              <a:rPr lang="en-GB" sz="1800">
                <a:solidFill>
                  <a:schemeClr val="dk1"/>
                </a:solidFill>
                <a:highlight>
                  <a:srgbClr val="FFFFFF"/>
                </a:highlight>
                <a:latin typeface="Helvetica Neue Light"/>
                <a:ea typeface="Helvetica Neue Light"/>
                <a:cs typeface="Helvetica Neue Light"/>
                <a:sym typeface="Helvetica Neue Light"/>
              </a:rPr>
              <a:t>o hasta una lista de listas.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a:t>
            </a:r>
            <a:r>
              <a:rPr b="1" lang="en-GB" sz="1800">
                <a:solidFill>
                  <a:schemeClr val="dk1"/>
                </a:solidFill>
                <a:highlight>
                  <a:srgbClr val="FFFFFF"/>
                </a:highlight>
                <a:latin typeface="Helvetica Neue"/>
                <a:ea typeface="Helvetica Neue"/>
                <a:cs typeface="Helvetica Neue"/>
                <a:sym typeface="Helvetica Neue"/>
              </a:rPr>
              <a:t>valores </a:t>
            </a:r>
            <a:r>
              <a:rPr lang="en-GB" sz="1800">
                <a:solidFill>
                  <a:schemeClr val="dk1"/>
                </a:solidFill>
                <a:highlight>
                  <a:srgbClr val="FFFFFF"/>
                </a:highlight>
                <a:latin typeface="Helvetica Neue Light"/>
                <a:ea typeface="Helvetica Neue Light"/>
                <a:cs typeface="Helvetica Neue Light"/>
                <a:sym typeface="Helvetica Neue Light"/>
              </a:rPr>
              <a:t>del array pueden ser distintos y es posible agregar o quitar elementos en todo momento.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elementos del array </a:t>
            </a:r>
            <a:r>
              <a:rPr b="1" lang="en-GB" sz="1800">
                <a:solidFill>
                  <a:schemeClr val="dk1"/>
                </a:solidFill>
                <a:highlight>
                  <a:srgbClr val="FFFFFF"/>
                </a:highlight>
                <a:latin typeface="Helvetica Neue"/>
                <a:ea typeface="Helvetica Neue"/>
                <a:cs typeface="Helvetica Neue"/>
                <a:sym typeface="Helvetica Neue"/>
              </a:rPr>
              <a:t>tienen un índice</a:t>
            </a:r>
            <a:r>
              <a:rPr lang="en-GB" sz="1800">
                <a:solidFill>
                  <a:schemeClr val="dk1"/>
                </a:solidFill>
                <a:highlight>
                  <a:srgbClr val="FFFFFF"/>
                </a:highlight>
                <a:latin typeface="Helvetica Neue Light"/>
                <a:ea typeface="Helvetica Neue Light"/>
                <a:cs typeface="Helvetica Neue Light"/>
                <a:sym typeface="Helvetica Neue Light"/>
              </a:rPr>
              <a:t>, que va desde el 0 (el primer elemento del array) hasta el </a:t>
            </a:r>
            <a:r>
              <a:rPr lang="en-GB" sz="1800">
                <a:solidFill>
                  <a:schemeClr val="dk1"/>
                </a:solidFill>
                <a:highlight>
                  <a:srgbClr val="FFFFFF"/>
                </a:highlight>
                <a:latin typeface="Helvetica Neue Light"/>
                <a:ea typeface="Helvetica Neue Light"/>
                <a:cs typeface="Helvetica Neue Light"/>
                <a:sym typeface="Helvetica Neue Light"/>
              </a:rPr>
              <a:t>último</a:t>
            </a:r>
            <a:r>
              <a:rPr lang="en-GB" sz="1800">
                <a:solidFill>
                  <a:schemeClr val="dk1"/>
                </a:solidFill>
                <a:highlight>
                  <a:srgbClr val="FFFFFF"/>
                </a:highlight>
                <a:latin typeface="Helvetica Neue Light"/>
                <a:ea typeface="Helvetica Neue Light"/>
                <a:cs typeface="Helvetica Neue Light"/>
                <a:sym typeface="Helvetica Neue Light"/>
              </a:rPr>
              <a:t> elemento.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333" name="Google Shape;333;p63"/>
          <p:cNvSpPr txBox="1"/>
          <p:nvPr/>
        </p:nvSpPr>
        <p:spPr>
          <a:xfrm>
            <a:off x="4409950" y="233975"/>
            <a:ext cx="4734000" cy="5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100">
                <a:solidFill>
                  <a:schemeClr val="dk1"/>
                </a:solidFill>
                <a:latin typeface="Anton"/>
                <a:ea typeface="Anton"/>
                <a:cs typeface="Anton"/>
                <a:sym typeface="Anton"/>
              </a:rPr>
              <a:t>¿QUÉ ES UN ARRAY?</a:t>
            </a:r>
            <a:endParaRPr i="1" sz="5000">
              <a:latin typeface="Anton"/>
              <a:ea typeface="Anton"/>
              <a:cs typeface="Anton"/>
              <a:sym typeface="Anton"/>
            </a:endParaRPr>
          </a:p>
        </p:txBody>
      </p:sp>
      <p:pic>
        <p:nvPicPr>
          <p:cNvPr id="334" name="Google Shape;334;p6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5" name="Google Shape;335;p63"/>
          <p:cNvPicPr preferRelativeResize="0"/>
          <p:nvPr/>
        </p:nvPicPr>
        <p:blipFill>
          <a:blip r:embed="rId4">
            <a:alphaModFix/>
          </a:blip>
          <a:stretch>
            <a:fillRect/>
          </a:stretch>
        </p:blipFill>
        <p:spPr>
          <a:xfrm>
            <a:off x="0" y="0"/>
            <a:ext cx="4409950" cy="51435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4"/>
          <p:cNvSpPr txBox="1"/>
          <p:nvPr/>
        </p:nvSpPr>
        <p:spPr>
          <a:xfrm>
            <a:off x="1671825" y="12953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solidFill>
                  <a:schemeClr val="dk1"/>
                </a:solidFill>
                <a:latin typeface="Anton"/>
                <a:ea typeface="Anton"/>
                <a:cs typeface="Anton"/>
                <a:sym typeface="Anton"/>
              </a:rPr>
              <a:t>DECLARACIÓN DEL </a:t>
            </a:r>
            <a:r>
              <a:rPr i="1" lang="en-GB" sz="4000">
                <a:solidFill>
                  <a:schemeClr val="dk1"/>
                </a:solidFill>
                <a:latin typeface="Anton"/>
                <a:ea typeface="Anton"/>
                <a:cs typeface="Anton"/>
                <a:sym typeface="Anton"/>
              </a:rPr>
              <a:t>ARRAY</a:t>
            </a:r>
            <a:endParaRPr i="1" sz="4000">
              <a:latin typeface="Anton"/>
              <a:ea typeface="Anton"/>
              <a:cs typeface="Anton"/>
              <a:sym typeface="Anton"/>
            </a:endParaRPr>
          </a:p>
        </p:txBody>
      </p:sp>
      <p:sp>
        <p:nvSpPr>
          <p:cNvPr id="341" name="Google Shape;341;p64"/>
          <p:cNvSpPr txBox="1"/>
          <p:nvPr/>
        </p:nvSpPr>
        <p:spPr>
          <a:xfrm>
            <a:off x="373500" y="782700"/>
            <a:ext cx="83970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solidFill>
                  <a:schemeClr val="dk1"/>
                </a:solidFill>
                <a:highlight>
                  <a:srgbClr val="FFFFFF"/>
                </a:highlight>
                <a:latin typeface="Helvetica Neue Light"/>
                <a:ea typeface="Helvetica Neue Light"/>
                <a:cs typeface="Helvetica Neue Light"/>
                <a:sym typeface="Helvetica Neue Light"/>
              </a:rPr>
              <a:t>Para declarar una variable y asignar un array empleamos los </a:t>
            </a:r>
            <a:r>
              <a:rPr b="1" lang="en-GB" sz="1600">
                <a:solidFill>
                  <a:schemeClr val="dk1"/>
                </a:solidFill>
                <a:highlight>
                  <a:srgbClr val="FFFFFF"/>
                </a:highlight>
                <a:latin typeface="Helvetica Neue"/>
                <a:ea typeface="Helvetica Neue"/>
                <a:cs typeface="Helvetica Neue"/>
                <a:sym typeface="Helvetica Neue"/>
              </a:rPr>
              <a:t>corchetes ([ ])</a:t>
            </a:r>
            <a:r>
              <a:rPr lang="en-GB" sz="1600">
                <a:solidFill>
                  <a:schemeClr val="dk1"/>
                </a:solidFill>
                <a:highlight>
                  <a:srgbClr val="FFFFFF"/>
                </a:highlight>
                <a:latin typeface="Helvetica Neue Light"/>
                <a:ea typeface="Helvetica Neue Light"/>
                <a:cs typeface="Helvetica Neue Light"/>
                <a:sym typeface="Helvetica Neue Light"/>
              </a:rPr>
              <a:t> y dentro de ellos definimos todos los valores separados por coma.</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600">
                <a:solidFill>
                  <a:schemeClr val="dk1"/>
                </a:solidFill>
                <a:highlight>
                  <a:srgbClr val="E0FF00"/>
                </a:highlight>
                <a:latin typeface="Helvetica Neue Light"/>
                <a:ea typeface="Helvetica Neue Light"/>
                <a:cs typeface="Helvetica Neue Light"/>
                <a:sym typeface="Helvetica Neue Light"/>
              </a:rPr>
              <a:t>Los arrays en Javascript empiezan siempre en la posición 0</a:t>
            </a:r>
            <a:r>
              <a:rPr lang="en-GB" sz="1600">
                <a:solidFill>
                  <a:schemeClr val="dk1"/>
                </a:solidFill>
                <a:highlight>
                  <a:srgbClr val="FFFFFF"/>
                </a:highlight>
                <a:latin typeface="Helvetica Neue Light"/>
                <a:ea typeface="Helvetica Neue Light"/>
                <a:cs typeface="Helvetica Neue Light"/>
                <a:sym typeface="Helvetica Neue Light"/>
              </a:rPr>
              <a:t>. Un array que tenga, por ejemplo, 10 elementos, tendrá posiciones de 0 a  9.</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342" name="Google Shape;342;p64"/>
          <p:cNvSpPr txBox="1"/>
          <p:nvPr/>
        </p:nvSpPr>
        <p:spPr>
          <a:xfrm>
            <a:off x="454050" y="2040725"/>
            <a:ext cx="8235900" cy="2875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Declaraciòn de array </a:t>
            </a:r>
            <a:r>
              <a:rPr lang="en-GB" sz="1100">
                <a:solidFill>
                  <a:srgbClr val="6272A4"/>
                </a:solidFill>
                <a:latin typeface="Courier New"/>
                <a:ea typeface="Courier New"/>
                <a:cs typeface="Courier New"/>
                <a:sym typeface="Courier New"/>
              </a:rPr>
              <a:t>vacío</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arrayA</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con nùmeros</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arrayB</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1</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2</a:t>
            </a:r>
            <a:r>
              <a:rPr lang="en-GB"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con strings</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arrayC</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C1</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C2</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C3</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con booleanos</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arrayD</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true</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false</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true</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false</a:t>
            </a:r>
            <a:r>
              <a:rPr lang="en-GB" sz="1500">
                <a:solidFill>
                  <a:srgbClr val="F8F8F2"/>
                </a:solidFill>
                <a:latin typeface="Courier New"/>
                <a:ea typeface="Courier New"/>
                <a:cs typeface="Courier New"/>
                <a:sym typeface="Courier New"/>
              </a:rPr>
              <a:t>];</a:t>
            </a:r>
            <a:endParaRPr sz="15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 Declaracion de array mixto</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500">
                <a:solidFill>
                  <a:srgbClr val="FF79C6"/>
                </a:solidFill>
                <a:latin typeface="Courier New"/>
                <a:ea typeface="Courier New"/>
                <a:cs typeface="Courier New"/>
                <a:sym typeface="Courier New"/>
              </a:rPr>
              <a:t>const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arrayE</a:t>
            </a:r>
            <a:r>
              <a:rPr lang="en-GB" sz="1500">
                <a:solidFill>
                  <a:srgbClr val="F8F8F2"/>
                </a:solidFill>
                <a:latin typeface="Courier New"/>
                <a:ea typeface="Courier New"/>
                <a:cs typeface="Courier New"/>
                <a:sym typeface="Courier New"/>
              </a:rPr>
              <a:t> </a:t>
            </a:r>
            <a:r>
              <a:rPr lang="en-GB" sz="1500">
                <a:solidFill>
                  <a:srgbClr val="FF79C6"/>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 [</a:t>
            </a:r>
            <a:r>
              <a:rPr lang="en-GB" sz="1500">
                <a:solidFill>
                  <a:srgbClr val="BD93F9"/>
                </a:solidFill>
                <a:latin typeface="Courier New"/>
                <a:ea typeface="Courier New"/>
                <a:cs typeface="Courier New"/>
                <a:sym typeface="Courier New"/>
              </a:rPr>
              <a:t>1</a:t>
            </a:r>
            <a:r>
              <a:rPr lang="en-GB" sz="1500">
                <a:solidFill>
                  <a:srgbClr val="F8F8F2"/>
                </a:solidFill>
                <a:latin typeface="Courier New"/>
                <a:ea typeface="Courier New"/>
                <a:cs typeface="Courier New"/>
                <a:sym typeface="Courier New"/>
              </a:rPr>
              <a:t>,</a:t>
            </a:r>
            <a:r>
              <a:rPr lang="en-GB" sz="1500">
                <a:solidFill>
                  <a:srgbClr val="BD93F9"/>
                </a:solidFill>
                <a:latin typeface="Courier New"/>
                <a:ea typeface="Courier New"/>
                <a:cs typeface="Courier New"/>
                <a:sym typeface="Courier New"/>
              </a:rPr>
              <a:t>false</a:t>
            </a:r>
            <a:r>
              <a:rPr lang="en-GB" sz="1500">
                <a:solidFill>
                  <a:srgbClr val="F8F8F2"/>
                </a:solidFill>
                <a:latin typeface="Courier New"/>
                <a:ea typeface="Courier New"/>
                <a:cs typeface="Courier New"/>
                <a:sym typeface="Courier New"/>
              </a:rPr>
              <a:t>,</a:t>
            </a:r>
            <a:r>
              <a:rPr lang="en-GB" sz="1500">
                <a:solidFill>
                  <a:srgbClr val="E9F284"/>
                </a:solidFill>
                <a:latin typeface="Courier New"/>
                <a:ea typeface="Courier New"/>
                <a:cs typeface="Courier New"/>
                <a:sym typeface="Courier New"/>
              </a:rPr>
              <a:t>"</a:t>
            </a:r>
            <a:r>
              <a:rPr lang="en-GB" sz="1500">
                <a:solidFill>
                  <a:srgbClr val="F1FA8C"/>
                </a:solidFill>
                <a:latin typeface="Courier New"/>
                <a:ea typeface="Courier New"/>
                <a:cs typeface="Courier New"/>
                <a:sym typeface="Courier New"/>
              </a:rPr>
              <a:t>C4</a:t>
            </a:r>
            <a:r>
              <a:rPr lang="en-GB" sz="1500">
                <a:solidFill>
                  <a:srgbClr val="E9F284"/>
                </a:solidFill>
                <a:latin typeface="Courier New"/>
                <a:ea typeface="Courier New"/>
                <a:cs typeface="Courier New"/>
                <a:sym typeface="Courier New"/>
              </a:rPr>
              <a:t>"</a:t>
            </a:r>
            <a:r>
              <a:rPr lang="en-GB" sz="1500">
                <a:solidFill>
                  <a:srgbClr val="F8F8F2"/>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343" name="Google Shape;343;p64"/>
          <p:cNvPicPr preferRelativeResize="0"/>
          <p:nvPr/>
        </p:nvPicPr>
        <p:blipFill>
          <a:blip r:embed="rId3">
            <a:alphaModFix/>
          </a:blip>
          <a:stretch>
            <a:fillRect/>
          </a:stretch>
        </p:blipFill>
        <p:spPr>
          <a:xfrm>
            <a:off x="7915025" y="4733250"/>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5"/>
          <p:cNvSpPr txBox="1"/>
          <p:nvPr/>
        </p:nvSpPr>
        <p:spPr>
          <a:xfrm>
            <a:off x="1671825" y="12953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ACCESO AL </a:t>
            </a:r>
            <a:r>
              <a:rPr i="1" lang="en-GB" sz="4500">
                <a:solidFill>
                  <a:schemeClr val="dk1"/>
                </a:solidFill>
                <a:latin typeface="Anton"/>
                <a:ea typeface="Anton"/>
                <a:cs typeface="Anton"/>
                <a:sym typeface="Anton"/>
              </a:rPr>
              <a:t>ARRAY</a:t>
            </a:r>
            <a:endParaRPr i="1" sz="4500">
              <a:latin typeface="Anton"/>
              <a:ea typeface="Anton"/>
              <a:cs typeface="Anton"/>
              <a:sym typeface="Anton"/>
            </a:endParaRPr>
          </a:p>
        </p:txBody>
      </p:sp>
      <p:sp>
        <p:nvSpPr>
          <p:cNvPr id="349" name="Google Shape;349;p65"/>
          <p:cNvSpPr txBox="1"/>
          <p:nvPr/>
        </p:nvSpPr>
        <p:spPr>
          <a:xfrm>
            <a:off x="373500" y="960725"/>
            <a:ext cx="8397000" cy="127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elementos dentro de un array tienen un </a:t>
            </a:r>
            <a:r>
              <a:rPr b="1" lang="en-GB" sz="1800">
                <a:solidFill>
                  <a:schemeClr val="dk1"/>
                </a:solidFill>
                <a:highlight>
                  <a:srgbClr val="FFFFFF"/>
                </a:highlight>
                <a:latin typeface="Helvetica Neue"/>
                <a:ea typeface="Helvetica Neue"/>
                <a:cs typeface="Helvetica Neue"/>
                <a:sym typeface="Helvetica Neue"/>
              </a:rPr>
              <a:t>índice</a:t>
            </a:r>
            <a:r>
              <a:rPr lang="en-GB" sz="1800">
                <a:solidFill>
                  <a:schemeClr val="dk1"/>
                </a:solidFill>
                <a:highlight>
                  <a:srgbClr val="FFFFFF"/>
                </a:highlight>
                <a:latin typeface="Helvetica Neue Light"/>
                <a:ea typeface="Helvetica Neue Light"/>
                <a:cs typeface="Helvetica Neue Light"/>
                <a:sym typeface="Helvetica Neue Light"/>
              </a:rPr>
              <a:t> que determina su </a:t>
            </a:r>
            <a:r>
              <a:rPr b="1" lang="en-GB" sz="1800">
                <a:solidFill>
                  <a:schemeClr val="dk1"/>
                </a:solidFill>
                <a:highlight>
                  <a:srgbClr val="FFFFFF"/>
                </a:highlight>
                <a:latin typeface="Helvetica Neue"/>
                <a:ea typeface="Helvetica Neue"/>
                <a:cs typeface="Helvetica Neue"/>
                <a:sym typeface="Helvetica Neue"/>
              </a:rPr>
              <a:t>posición </a:t>
            </a:r>
            <a:r>
              <a:rPr lang="en-GB" sz="1800">
                <a:solidFill>
                  <a:schemeClr val="dk1"/>
                </a:solidFill>
                <a:highlight>
                  <a:srgbClr val="FFFFFF"/>
                </a:highlight>
                <a:latin typeface="Helvetica Neue Light"/>
                <a:ea typeface="Helvetica Neue Light"/>
                <a:cs typeface="Helvetica Neue Light"/>
                <a:sym typeface="Helvetica Neue Light"/>
              </a:rPr>
              <a:t>en el mismo.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Así, es posible acceder a los elementos dentro de un array a través de su posición: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350" name="Google Shape;350;p65"/>
          <p:cNvSpPr txBox="1"/>
          <p:nvPr/>
        </p:nvSpPr>
        <p:spPr>
          <a:xfrm>
            <a:off x="454050" y="2240225"/>
            <a:ext cx="8235900" cy="2112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4</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urier New"/>
                <a:ea typeface="Courier New"/>
                <a:cs typeface="Courier New"/>
                <a:sym typeface="Courier New"/>
              </a:rPr>
              <a:t>console</a:t>
            </a:r>
            <a:r>
              <a:rPr lang="en-GB" sz="1600">
                <a:solidFill>
                  <a:srgbClr val="FF79C6"/>
                </a:solidFill>
                <a:latin typeface="Courier New"/>
                <a:ea typeface="Courier New"/>
                <a:cs typeface="Courier New"/>
                <a:sym typeface="Courier New"/>
              </a:rPr>
              <a:t>.</a:t>
            </a:r>
            <a:r>
              <a:rPr lang="en-GB" sz="1600">
                <a:solidFill>
                  <a:srgbClr val="00FF00"/>
                </a:solidFill>
                <a:latin typeface="Courier New"/>
                <a:ea typeface="Courier New"/>
                <a:cs typeface="Courier New"/>
                <a:sym typeface="Courier New"/>
              </a:rPr>
              <a:t>log</a:t>
            </a:r>
            <a:r>
              <a:rPr lang="en-GB" sz="1600">
                <a:solidFill>
                  <a:srgbClr val="FF79C6"/>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chemeClr val="lt1"/>
                </a:solidFill>
                <a:latin typeface="Courier New"/>
                <a:ea typeface="Courier New"/>
                <a:cs typeface="Courier New"/>
                <a:sym typeface="Courier New"/>
              </a:rPr>
              <a:t>[0]</a:t>
            </a:r>
            <a:r>
              <a:rPr lang="en-GB" sz="1600">
                <a:solidFill>
                  <a:srgbClr val="FF79C6"/>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1;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urier New"/>
                <a:ea typeface="Courier New"/>
                <a:cs typeface="Courier New"/>
                <a:sym typeface="Courier New"/>
              </a:rPr>
              <a:t>console</a:t>
            </a:r>
            <a:r>
              <a:rPr lang="en-GB" sz="1600">
                <a:solidFill>
                  <a:srgbClr val="FF79C6"/>
                </a:solidFill>
                <a:latin typeface="Courier New"/>
                <a:ea typeface="Courier New"/>
                <a:cs typeface="Courier New"/>
                <a:sym typeface="Courier New"/>
              </a:rPr>
              <a:t>.</a:t>
            </a:r>
            <a:r>
              <a:rPr lang="en-GB" sz="1600">
                <a:solidFill>
                  <a:srgbClr val="00FF00"/>
                </a:solidFill>
                <a:latin typeface="Courier New"/>
                <a:ea typeface="Courier New"/>
                <a:cs typeface="Courier New"/>
                <a:sym typeface="Courier New"/>
              </a:rPr>
              <a:t>log</a:t>
            </a:r>
            <a:r>
              <a:rPr lang="en-GB" sz="1600">
                <a:solidFill>
                  <a:srgbClr val="FF79C6"/>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chemeClr val="lt1"/>
                </a:solidFill>
                <a:latin typeface="Courier New"/>
                <a:ea typeface="Courier New"/>
                <a:cs typeface="Courier New"/>
                <a:sym typeface="Courier New"/>
              </a:rPr>
              <a:t>[3]</a:t>
            </a:r>
            <a:r>
              <a:rPr lang="en-GB" sz="1600">
                <a:solidFill>
                  <a:srgbClr val="FF79C6"/>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4;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resultado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chemeClr val="lt1"/>
                </a:solidFill>
                <a:latin typeface="Courier New"/>
                <a:ea typeface="Courier New"/>
                <a:cs typeface="Courier New"/>
                <a:sym typeface="Courier New"/>
              </a:rPr>
              <a:t>console</a:t>
            </a:r>
            <a:r>
              <a:rPr lang="en-GB" sz="1600">
                <a:solidFill>
                  <a:srgbClr val="FF79C6"/>
                </a:solidFill>
                <a:latin typeface="Courier New"/>
                <a:ea typeface="Courier New"/>
                <a:cs typeface="Courier New"/>
                <a:sym typeface="Courier New"/>
              </a:rPr>
              <a:t>.</a:t>
            </a:r>
            <a:r>
              <a:rPr lang="en-GB" sz="1600">
                <a:solidFill>
                  <a:srgbClr val="00FF00"/>
                </a:solidFill>
                <a:latin typeface="Courier New"/>
                <a:ea typeface="Courier New"/>
                <a:cs typeface="Courier New"/>
                <a:sym typeface="Courier New"/>
              </a:rPr>
              <a:t>log</a:t>
            </a:r>
            <a:r>
              <a:rPr lang="en-GB" sz="1600">
                <a:solidFill>
                  <a:srgbClr val="FF79C6"/>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resultado </a:t>
            </a:r>
            <a:r>
              <a:rPr lang="en-GB" sz="1600">
                <a:solidFill>
                  <a:srgbClr val="FF79C6"/>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5;</a:t>
            </a:r>
            <a:endParaRPr sz="10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351" name="Google Shape;351;p65"/>
          <p:cNvPicPr preferRelativeResize="0"/>
          <p:nvPr/>
        </p:nvPicPr>
        <p:blipFill>
          <a:blip r:embed="rId3">
            <a:alphaModFix/>
          </a:blip>
          <a:stretch>
            <a:fillRect/>
          </a:stretch>
        </p:blipFill>
        <p:spPr>
          <a:xfrm>
            <a:off x="7915025" y="4733250"/>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6"/>
          <p:cNvSpPr txBox="1"/>
          <p:nvPr/>
        </p:nvSpPr>
        <p:spPr>
          <a:xfrm>
            <a:off x="1671825" y="12953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RECORRIDO</a:t>
            </a:r>
            <a:r>
              <a:rPr i="1" lang="en-GB" sz="4500">
                <a:solidFill>
                  <a:schemeClr val="dk1"/>
                </a:solidFill>
                <a:latin typeface="Anton"/>
                <a:ea typeface="Anton"/>
                <a:cs typeface="Anton"/>
                <a:sym typeface="Anton"/>
              </a:rPr>
              <a:t> DEL ARRAY</a:t>
            </a:r>
            <a:endParaRPr i="1" sz="4500">
              <a:latin typeface="Anton"/>
              <a:ea typeface="Anton"/>
              <a:cs typeface="Anton"/>
              <a:sym typeface="Anton"/>
            </a:endParaRPr>
          </a:p>
        </p:txBody>
      </p:sp>
      <p:sp>
        <p:nvSpPr>
          <p:cNvPr id="357" name="Google Shape;357;p66"/>
          <p:cNvSpPr txBox="1"/>
          <p:nvPr/>
        </p:nvSpPr>
        <p:spPr>
          <a:xfrm>
            <a:off x="373500" y="960725"/>
            <a:ext cx="8397000" cy="158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Decimos que estamos recorriendo un Array cuando empleamos </a:t>
            </a:r>
            <a:r>
              <a:rPr lang="en-GB" sz="2000">
                <a:solidFill>
                  <a:schemeClr val="dk1"/>
                </a:solidFill>
                <a:highlight>
                  <a:srgbClr val="E0FF00"/>
                </a:highlight>
                <a:latin typeface="Helvetica Neue Light"/>
                <a:ea typeface="Helvetica Neue Light"/>
                <a:cs typeface="Helvetica Neue Light"/>
                <a:sym typeface="Helvetica Neue Light"/>
              </a:rPr>
              <a:t>un </a:t>
            </a:r>
            <a:r>
              <a:rPr b="1" lang="en-GB" sz="2000">
                <a:solidFill>
                  <a:schemeClr val="dk1"/>
                </a:solidFill>
                <a:highlight>
                  <a:srgbClr val="E0FF00"/>
                </a:highlight>
                <a:latin typeface="Helvetica Neue"/>
                <a:ea typeface="Helvetica Neue"/>
                <a:cs typeface="Helvetica Neue"/>
                <a:sym typeface="Helvetica Neue"/>
              </a:rPr>
              <a:t>bucle </a:t>
            </a:r>
            <a:r>
              <a:rPr lang="en-GB" sz="2000">
                <a:solidFill>
                  <a:schemeClr val="dk1"/>
                </a:solidFill>
                <a:highlight>
                  <a:srgbClr val="E0FF00"/>
                </a:highlight>
                <a:latin typeface="Helvetica Neue Light"/>
                <a:ea typeface="Helvetica Neue Light"/>
                <a:cs typeface="Helvetica Neue Light"/>
                <a:sym typeface="Helvetica Neue Light"/>
              </a:rPr>
              <a:t>para acceder a cada elemento por separado.</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Los Array en JavaScript son </a:t>
            </a:r>
            <a:r>
              <a:rPr b="1" lang="en-GB" sz="2000">
                <a:solidFill>
                  <a:schemeClr val="dk1"/>
                </a:solidFill>
                <a:highlight>
                  <a:srgbClr val="FFFFFF"/>
                </a:highlight>
                <a:latin typeface="Helvetica Neue"/>
                <a:ea typeface="Helvetica Neue"/>
                <a:cs typeface="Helvetica Neue"/>
                <a:sym typeface="Helvetica Neue"/>
              </a:rPr>
              <a:t>objetos iterables</a:t>
            </a:r>
            <a:r>
              <a:rPr lang="en-GB" sz="2000">
                <a:solidFill>
                  <a:schemeClr val="dk1"/>
                </a:solidFill>
                <a:highlight>
                  <a:srgbClr val="FFFFFF"/>
                </a:highlight>
                <a:latin typeface="Helvetica Neue Light"/>
                <a:ea typeface="Helvetica Neue Light"/>
                <a:cs typeface="Helvetica Neue Light"/>
                <a:sym typeface="Helvetica Neue Light"/>
              </a:rPr>
              <a:t>, lo que permite usar distintas estructuras para iterar sobre ellos.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8" name="Google Shape;358;p66"/>
          <p:cNvSpPr txBox="1"/>
          <p:nvPr/>
        </p:nvSpPr>
        <p:spPr>
          <a:xfrm>
            <a:off x="386925" y="2681975"/>
            <a:ext cx="8235900" cy="1493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4</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index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 index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 index</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[index]);</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359" name="Google Shape;359;p66"/>
          <p:cNvPicPr preferRelativeResize="0"/>
          <p:nvPr/>
        </p:nvPicPr>
        <p:blipFill>
          <a:blip r:embed="rId3">
            <a:alphaModFix/>
          </a:blip>
          <a:stretch>
            <a:fillRect/>
          </a:stretch>
        </p:blipFill>
        <p:spPr>
          <a:xfrm>
            <a:off x="7915025" y="4733250"/>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6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ARRAY: MÉTODOS</a:t>
            </a:r>
            <a:r>
              <a:rPr i="1" lang="en-GB" sz="3600">
                <a:solidFill>
                  <a:srgbClr val="E0FF00"/>
                </a:solidFill>
                <a:latin typeface="Anton"/>
                <a:ea typeface="Anton"/>
                <a:cs typeface="Anton"/>
                <a:sym typeface="Anton"/>
              </a:rPr>
              <a:t> Y PROPIEDADES</a:t>
            </a:r>
            <a:endParaRPr i="1" sz="3600">
              <a:solidFill>
                <a:srgbClr val="E0FF00"/>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8"/>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LENGTH</a:t>
            </a:r>
            <a:endParaRPr i="1" sz="4500">
              <a:latin typeface="Anton"/>
              <a:ea typeface="Anton"/>
              <a:cs typeface="Anton"/>
              <a:sym typeface="Anton"/>
            </a:endParaRPr>
          </a:p>
        </p:txBody>
      </p:sp>
      <p:sp>
        <p:nvSpPr>
          <p:cNvPr id="370" name="Google Shape;370;p68"/>
          <p:cNvSpPr txBox="1"/>
          <p:nvPr/>
        </p:nvSpPr>
        <p:spPr>
          <a:xfrm>
            <a:off x="678225" y="1420926"/>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igual que en un String, la</a:t>
            </a:r>
            <a:r>
              <a:rPr lang="en-GB" sz="2000">
                <a:solidFill>
                  <a:schemeClr val="dk1"/>
                </a:solidFill>
                <a:latin typeface="Helvetica Neue Light"/>
                <a:ea typeface="Helvetica Neue Light"/>
                <a:cs typeface="Helvetica Neue Light"/>
                <a:sym typeface="Helvetica Neue Light"/>
              </a:rPr>
              <a:t> </a:t>
            </a:r>
            <a:r>
              <a:rPr b="1" lang="en-GB" sz="2000">
                <a:solidFill>
                  <a:schemeClr val="dk1"/>
                </a:solidFill>
                <a:latin typeface="Helvetica Neue"/>
                <a:ea typeface="Helvetica Neue"/>
                <a:cs typeface="Helvetica Neue"/>
                <a:sym typeface="Helvetica Neue"/>
              </a:rPr>
              <a:t>propiedad length</a:t>
            </a:r>
            <a:r>
              <a:rPr lang="en-GB" sz="2000">
                <a:solidFill>
                  <a:schemeClr val="dk1"/>
                </a:solidFill>
                <a:highlight>
                  <a:srgbClr val="FFFFFF"/>
                </a:highlight>
                <a:latin typeface="Helvetica Neue Light"/>
                <a:ea typeface="Helvetica Neue Light"/>
                <a:cs typeface="Helvetica Neue Light"/>
                <a:sym typeface="Helvetica Neue Light"/>
              </a:rPr>
              <a:t> nos sirve para obtener el largo de un Array, es decir, para identificar </a:t>
            </a:r>
            <a:r>
              <a:rPr lang="en-GB" sz="2000">
                <a:solidFill>
                  <a:schemeClr val="dk1"/>
                </a:solidFill>
                <a:highlight>
                  <a:srgbClr val="EF89D2"/>
                </a:highlight>
                <a:latin typeface="Helvetica Neue Light"/>
                <a:ea typeface="Helvetica Neue Light"/>
                <a:cs typeface="Helvetica Neue Light"/>
                <a:sym typeface="Helvetica Neue Light"/>
              </a:rPr>
              <a:t>cuántos elementos tiene</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371" name="Google Shape;371;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2" name="Google Shape;372;p68"/>
          <p:cNvSpPr txBox="1"/>
          <p:nvPr/>
        </p:nvSpPr>
        <p:spPr>
          <a:xfrm>
            <a:off x="1118850" y="2713925"/>
            <a:ext cx="6906300" cy="1079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marca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palabra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.length ); </a:t>
            </a:r>
            <a:r>
              <a:rPr lang="en-GB" sz="1600">
                <a:solidFill>
                  <a:srgbClr val="6272A4"/>
                </a:solidFill>
                <a:latin typeface="Courier New"/>
                <a:ea typeface="Courier New"/>
                <a:cs typeface="Courier New"/>
                <a:sym typeface="Courier New"/>
              </a:rPr>
              <a:t>//imprime 3</a:t>
            </a:r>
            <a:endParaRPr sz="16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500">
              <a:solidFill>
                <a:srgbClr val="999999"/>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9"/>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LENGTH</a:t>
            </a:r>
            <a:endParaRPr i="1" sz="4500">
              <a:latin typeface="Anton"/>
              <a:ea typeface="Anton"/>
              <a:cs typeface="Anton"/>
              <a:sym typeface="Anton"/>
            </a:endParaRPr>
          </a:p>
        </p:txBody>
      </p:sp>
      <p:sp>
        <p:nvSpPr>
          <p:cNvPr id="378" name="Google Shape;378;p69"/>
          <p:cNvSpPr txBox="1"/>
          <p:nvPr/>
        </p:nvSpPr>
        <p:spPr>
          <a:xfrm>
            <a:off x="678225" y="1300051"/>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común utilizarlo para definir </a:t>
            </a:r>
            <a:r>
              <a:rPr lang="en-GB" sz="2000">
                <a:solidFill>
                  <a:schemeClr val="dk1"/>
                </a:solidFill>
                <a:highlight>
                  <a:srgbClr val="EF89D2"/>
                </a:highlight>
                <a:latin typeface="Helvetica Neue Light"/>
                <a:ea typeface="Helvetica Neue Light"/>
                <a:cs typeface="Helvetica Neue Light"/>
                <a:sym typeface="Helvetica Neue Light"/>
              </a:rPr>
              <a:t>el límite de una iteración sobre un array</a:t>
            </a:r>
            <a:r>
              <a:rPr lang="en-GB" sz="2000">
                <a:solidFill>
                  <a:schemeClr val="dk1"/>
                </a:solidFill>
                <a:highlight>
                  <a:srgbClr val="FFFFFF"/>
                </a:highlight>
                <a:latin typeface="Helvetica Neue Light"/>
                <a:ea typeface="Helvetica Neue Light"/>
                <a:cs typeface="Helvetica Neue Light"/>
                <a:sym typeface="Helvetica Neue Light"/>
              </a:rPr>
              <a:t>, ya que</a:t>
            </a:r>
            <a:r>
              <a:rPr lang="en-GB" sz="2000">
                <a:solidFill>
                  <a:schemeClr val="dk1"/>
                </a:solidFill>
                <a:highlight>
                  <a:srgbClr val="FFFFFF"/>
                </a:highlight>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la </a:t>
            </a:r>
            <a:r>
              <a:rPr b="1" lang="en-GB" sz="2000">
                <a:solidFill>
                  <a:schemeClr val="dk1"/>
                </a:solidFill>
                <a:latin typeface="Helvetica Neue"/>
                <a:ea typeface="Helvetica Neue"/>
                <a:cs typeface="Helvetica Neue"/>
                <a:sym typeface="Helvetica Neue"/>
              </a:rPr>
              <a:t>propiedad length</a:t>
            </a:r>
            <a:r>
              <a:rPr lang="en-GB" sz="2000">
                <a:solidFill>
                  <a:schemeClr val="dk1"/>
                </a:solidFill>
                <a:highlight>
                  <a:srgbClr val="FFFFFF"/>
                </a:highlight>
                <a:latin typeface="Helvetica Neue Light"/>
                <a:ea typeface="Helvetica Neue Light"/>
                <a:cs typeface="Helvetica Neue Light"/>
                <a:sym typeface="Helvetica Neue Light"/>
              </a:rPr>
              <a:t> me permite saber explícitamente la longitud del mismo:</a:t>
            </a:r>
            <a:endParaRPr/>
          </a:p>
        </p:txBody>
      </p:sp>
      <p:pic>
        <p:nvPicPr>
          <p:cNvPr id="379" name="Google Shape;379;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0" name="Google Shape;380;p69"/>
          <p:cNvSpPr txBox="1"/>
          <p:nvPr/>
        </p:nvSpPr>
        <p:spPr>
          <a:xfrm>
            <a:off x="1187200" y="2584125"/>
            <a:ext cx="6906300" cy="20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4</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5, 6, 7, 8</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numeros.</a:t>
            </a:r>
            <a:r>
              <a:rPr lang="en-GB" sz="1600">
                <a:solidFill>
                  <a:srgbClr val="50FA7B"/>
                </a:solidFill>
                <a:latin typeface="Courier New"/>
                <a:ea typeface="Courier New"/>
                <a:cs typeface="Courier New"/>
                <a:sym typeface="Courier New"/>
              </a:rPr>
              <a:t>length</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numeros</a:t>
            </a:r>
            <a:r>
              <a:rPr lang="en-GB"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500">
              <a:solidFill>
                <a:srgbClr val="999999"/>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70"/>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AGREGAR ELEMENTOS</a:t>
            </a:r>
            <a:endParaRPr i="1" sz="4500">
              <a:latin typeface="Anton"/>
              <a:ea typeface="Anton"/>
              <a:cs typeface="Anton"/>
              <a:sym typeface="Anton"/>
            </a:endParaRPr>
          </a:p>
        </p:txBody>
      </p:sp>
      <p:sp>
        <p:nvSpPr>
          <p:cNvPr id="386" name="Google Shape;386;p70"/>
          <p:cNvSpPr txBox="1"/>
          <p:nvPr/>
        </p:nvSpPr>
        <p:spPr>
          <a:xfrm>
            <a:off x="394050" y="1169575"/>
            <a:ext cx="83559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F89D2"/>
                </a:highlight>
                <a:latin typeface="Helvetica Neue Light"/>
                <a:ea typeface="Helvetica Neue Light"/>
                <a:cs typeface="Helvetica Neue Light"/>
                <a:sym typeface="Helvetica Neue Light"/>
              </a:rPr>
              <a:t>Para sumar un elemento</a:t>
            </a:r>
            <a:r>
              <a:rPr lang="en-GB" sz="2000">
                <a:solidFill>
                  <a:schemeClr val="dk1"/>
                </a:solidFill>
                <a:highlight>
                  <a:srgbClr val="FFFFFF"/>
                </a:highlight>
                <a:latin typeface="Helvetica Neue Light"/>
                <a:ea typeface="Helvetica Neue Light"/>
                <a:cs typeface="Helvetica Neue Light"/>
                <a:sym typeface="Helvetica Neue Light"/>
              </a:rPr>
              <a:t> a un Array ya existente, se utiliza el </a:t>
            </a:r>
            <a:r>
              <a:rPr b="1" lang="en-GB" sz="2000">
                <a:solidFill>
                  <a:schemeClr val="dk1"/>
                </a:solidFill>
                <a:latin typeface="Helvetica Neue"/>
                <a:ea typeface="Helvetica Neue"/>
                <a:cs typeface="Helvetica Neue"/>
                <a:sym typeface="Helvetica Neue"/>
              </a:rPr>
              <a:t>método push</a:t>
            </a:r>
            <a:r>
              <a:rPr lang="en-GB" sz="2000">
                <a:solidFill>
                  <a:schemeClr val="dk1"/>
                </a:solidFill>
                <a:highlight>
                  <a:srgbClr val="FFFFFF"/>
                </a:highlight>
                <a:latin typeface="Helvetica Neue Light"/>
                <a:ea typeface="Helvetica Neue Light"/>
                <a:cs typeface="Helvetica Neue Light"/>
                <a:sym typeface="Helvetica Neue Light"/>
              </a:rPr>
              <a:t>, pasando como parámetro el valor (o variable) a agregar.</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387" name="Google Shape;387;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8" name="Google Shape;388;p70"/>
          <p:cNvSpPr txBox="1"/>
          <p:nvPr/>
        </p:nvSpPr>
        <p:spPr>
          <a:xfrm>
            <a:off x="394050" y="2148175"/>
            <a:ext cx="8355900" cy="2361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marca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palabra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push</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otro elemento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.length) </a:t>
            </a:r>
            <a:r>
              <a:rPr lang="en-GB" sz="1600">
                <a:solidFill>
                  <a:srgbClr val="6272A4"/>
                </a:solidFill>
                <a:latin typeface="Courier New"/>
                <a:ea typeface="Courier New"/>
                <a:cs typeface="Courier New"/>
                <a:sym typeface="Courier New"/>
              </a:rPr>
              <a:t>// ⇒ 4</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miArray</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//["marca", 3, "palabra", “otro elemento”]</a:t>
            </a:r>
            <a:endParaRPr sz="20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53"/>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203" name="Google Shape;203;p53"/>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204" name="Google Shape;204;p53"/>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1"/>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AGREGAR ELEMENTOS</a:t>
            </a:r>
            <a:endParaRPr i="1" sz="4500">
              <a:latin typeface="Anton"/>
              <a:ea typeface="Anton"/>
              <a:cs typeface="Anton"/>
              <a:sym typeface="Anton"/>
            </a:endParaRPr>
          </a:p>
        </p:txBody>
      </p:sp>
      <p:sp>
        <p:nvSpPr>
          <p:cNvPr id="394" name="Google Shape;394;p71"/>
          <p:cNvSpPr txBox="1"/>
          <p:nvPr/>
        </p:nvSpPr>
        <p:spPr>
          <a:xfrm>
            <a:off x="604050" y="1188776"/>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El </a:t>
            </a:r>
            <a:r>
              <a:rPr b="1" lang="en-GB" sz="1800">
                <a:solidFill>
                  <a:schemeClr val="dk1"/>
                </a:solidFill>
                <a:latin typeface="Helvetica Neue"/>
                <a:ea typeface="Helvetica Neue"/>
                <a:cs typeface="Helvetica Neue"/>
                <a:sym typeface="Helvetica Neue"/>
              </a:rPr>
              <a:t>método push ()</a:t>
            </a:r>
            <a:r>
              <a:rPr lang="en-GB" sz="1800">
                <a:solidFill>
                  <a:schemeClr val="dk1"/>
                </a:solidFill>
                <a:latin typeface="Helvetica Neue Light"/>
                <a:ea typeface="Helvetica Neue Light"/>
                <a:cs typeface="Helvetica Neue Light"/>
                <a:sym typeface="Helvetica Neue Light"/>
              </a:rPr>
              <a:t> </a:t>
            </a:r>
            <a:r>
              <a:rPr lang="en-GB" sz="1800">
                <a:solidFill>
                  <a:schemeClr val="dk1"/>
                </a:solidFill>
                <a:highlight>
                  <a:srgbClr val="FFFFFF"/>
                </a:highlight>
                <a:latin typeface="Helvetica Neue Light"/>
                <a:ea typeface="Helvetica Neue Light"/>
                <a:cs typeface="Helvetica Neue Light"/>
                <a:sym typeface="Helvetica Neue Light"/>
              </a:rPr>
              <a:t>agrega elementos </a:t>
            </a:r>
            <a:r>
              <a:rPr lang="en-GB" sz="1800">
                <a:solidFill>
                  <a:schemeClr val="dk1"/>
                </a:solidFill>
                <a:highlight>
                  <a:srgbClr val="EF89D2"/>
                </a:highlight>
                <a:latin typeface="Helvetica Neue Light"/>
                <a:ea typeface="Helvetica Neue Light"/>
                <a:cs typeface="Helvetica Neue Light"/>
                <a:sym typeface="Helvetica Neue Light"/>
              </a:rPr>
              <a:t>al </a:t>
            </a:r>
            <a:r>
              <a:rPr i="1" lang="en-GB" sz="1800">
                <a:solidFill>
                  <a:schemeClr val="dk1"/>
                </a:solidFill>
                <a:highlight>
                  <a:srgbClr val="EF89D2"/>
                </a:highlight>
                <a:latin typeface="Helvetica Neue Light"/>
                <a:ea typeface="Helvetica Neue Light"/>
                <a:cs typeface="Helvetica Neue Light"/>
                <a:sym typeface="Helvetica Neue Light"/>
              </a:rPr>
              <a:t>final </a:t>
            </a:r>
            <a:r>
              <a:rPr lang="en-GB" sz="1800">
                <a:solidFill>
                  <a:schemeClr val="dk1"/>
                </a:solidFill>
                <a:highlight>
                  <a:srgbClr val="EF89D2"/>
                </a:highlight>
                <a:latin typeface="Helvetica Neue Light"/>
                <a:ea typeface="Helvetica Neue Light"/>
                <a:cs typeface="Helvetica Neue Light"/>
                <a:sym typeface="Helvetica Neue Light"/>
              </a:rPr>
              <a:t>del array</a:t>
            </a:r>
            <a:r>
              <a:rPr lang="en-GB" sz="1800">
                <a:solidFill>
                  <a:schemeClr val="dk1"/>
                </a:solidFill>
                <a:highlight>
                  <a:srgbClr val="FFFFFF"/>
                </a:highlight>
                <a:latin typeface="Helvetica Neue Light"/>
                <a:ea typeface="Helvetica Neue Light"/>
                <a:cs typeface="Helvetica Neue Light"/>
                <a:sym typeface="Helvetica Neue Light"/>
              </a:rPr>
              <a:t>. Si queremos agregar </a:t>
            </a:r>
            <a:r>
              <a:rPr lang="en-GB" sz="1800">
                <a:solidFill>
                  <a:schemeClr val="dk1"/>
                </a:solidFill>
                <a:highlight>
                  <a:srgbClr val="EF89D2"/>
                </a:highlight>
                <a:latin typeface="Helvetica Neue Light"/>
                <a:ea typeface="Helvetica Neue Light"/>
                <a:cs typeface="Helvetica Neue Light"/>
                <a:sym typeface="Helvetica Neue Light"/>
              </a:rPr>
              <a:t>al </a:t>
            </a:r>
            <a:r>
              <a:rPr i="1" lang="en-GB" sz="1800">
                <a:solidFill>
                  <a:schemeClr val="dk1"/>
                </a:solidFill>
                <a:highlight>
                  <a:srgbClr val="EF89D2"/>
                </a:highlight>
                <a:latin typeface="Helvetica Neue Light"/>
                <a:ea typeface="Helvetica Neue Light"/>
                <a:cs typeface="Helvetica Neue Light"/>
                <a:sym typeface="Helvetica Neue Light"/>
              </a:rPr>
              <a:t>inicio</a:t>
            </a:r>
            <a:r>
              <a:rPr lang="en-GB" sz="1800">
                <a:solidFill>
                  <a:schemeClr val="dk1"/>
                </a:solidFill>
                <a:highlight>
                  <a:srgbClr val="EF89D2"/>
                </a:highlight>
                <a:latin typeface="Helvetica Neue Light"/>
                <a:ea typeface="Helvetica Neue Light"/>
                <a:cs typeface="Helvetica Neue Light"/>
                <a:sym typeface="Helvetica Neue Light"/>
              </a:rPr>
              <a:t> del array</a:t>
            </a:r>
            <a:r>
              <a:rPr lang="en-GB" sz="1800">
                <a:solidFill>
                  <a:schemeClr val="dk1"/>
                </a:solidFill>
                <a:highlight>
                  <a:srgbClr val="FFFFFF"/>
                </a:highlight>
                <a:latin typeface="Helvetica Neue Light"/>
                <a:ea typeface="Helvetica Neue Light"/>
                <a:cs typeface="Helvetica Neue Light"/>
                <a:sym typeface="Helvetica Neue Light"/>
              </a:rPr>
              <a:t>, utilizamos el método </a:t>
            </a:r>
            <a:r>
              <a:rPr b="1" lang="en-GB" sz="1800">
                <a:solidFill>
                  <a:schemeClr val="dk1"/>
                </a:solidFill>
                <a:latin typeface="Helvetica Neue"/>
                <a:ea typeface="Helvetica Neue"/>
                <a:cs typeface="Helvetica Neue"/>
                <a:sym typeface="Helvetica Neue"/>
              </a:rPr>
              <a:t>unshift()</a:t>
            </a:r>
            <a:r>
              <a:rPr lang="en-GB" sz="1800">
                <a:solidFill>
                  <a:schemeClr val="dk1"/>
                </a:solidFill>
                <a:highlight>
                  <a:srgbClr val="FFFFFF"/>
                </a:highlight>
                <a:latin typeface="Helvetica Neue Light"/>
                <a:ea typeface="Helvetica Neue Light"/>
                <a:cs typeface="Helvetica Neue Light"/>
                <a:sym typeface="Helvetica Neue Light"/>
              </a:rPr>
              <a:t> de forma similar:</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95" name="Google Shape;395;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71"/>
          <p:cNvSpPr txBox="1"/>
          <p:nvPr/>
        </p:nvSpPr>
        <p:spPr>
          <a:xfrm>
            <a:off x="326925" y="2139000"/>
            <a:ext cx="8355900" cy="2361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miArray</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marca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3</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palabra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miArray</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unshift</a:t>
            </a:r>
            <a:r>
              <a:rPr lang="en-GB" sz="1700">
                <a:solidFill>
                  <a:srgbClr val="F8F8F2"/>
                </a:solidFill>
                <a:latin typeface="Courier New"/>
                <a:ea typeface="Courier New"/>
                <a:cs typeface="Courier New"/>
                <a:sym typeface="Courier New"/>
              </a:rPr>
              <a:t>(</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otro elemento</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miArray</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700">
                <a:solidFill>
                  <a:srgbClr val="6272A4"/>
                </a:solidFill>
                <a:latin typeface="Courier New"/>
                <a:ea typeface="Courier New"/>
                <a:cs typeface="Courier New"/>
                <a:sym typeface="Courier New"/>
              </a:rPr>
              <a:t>//[“otro elemento”, "marca", 3, "palabra"]</a:t>
            </a:r>
            <a:endParaRPr sz="21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2"/>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QUITAR </a:t>
            </a:r>
            <a:r>
              <a:rPr i="1" lang="en-GB" sz="4500">
                <a:solidFill>
                  <a:schemeClr val="dk1"/>
                </a:solidFill>
                <a:latin typeface="Anton"/>
                <a:ea typeface="Anton"/>
                <a:cs typeface="Anton"/>
                <a:sym typeface="Anton"/>
              </a:rPr>
              <a:t>ELEMENTOS</a:t>
            </a:r>
            <a:endParaRPr i="1" sz="4500">
              <a:latin typeface="Anton"/>
              <a:ea typeface="Anton"/>
              <a:cs typeface="Anton"/>
              <a:sym typeface="Anton"/>
            </a:endParaRPr>
          </a:p>
        </p:txBody>
      </p:sp>
      <p:sp>
        <p:nvSpPr>
          <p:cNvPr id="402" name="Google Shape;402;p72"/>
          <p:cNvSpPr txBox="1"/>
          <p:nvPr/>
        </p:nvSpPr>
        <p:spPr>
          <a:xfrm>
            <a:off x="496800" y="1171850"/>
            <a:ext cx="8150400" cy="25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De forma inversa, existen métodos para eliminar elementos del array.</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 queremos eliminar </a:t>
            </a:r>
            <a:r>
              <a:rPr lang="en-GB" sz="2000">
                <a:solidFill>
                  <a:schemeClr val="dk1"/>
                </a:solidFill>
                <a:highlight>
                  <a:srgbClr val="EF89D2"/>
                </a:highlight>
                <a:latin typeface="Helvetica Neue Light"/>
                <a:ea typeface="Helvetica Neue Light"/>
                <a:cs typeface="Helvetica Neue Light"/>
                <a:sym typeface="Helvetica Neue Light"/>
              </a:rPr>
              <a:t>el primer elemento del array</a:t>
            </a:r>
            <a:r>
              <a:rPr lang="en-GB" sz="2000">
                <a:solidFill>
                  <a:schemeClr val="dk1"/>
                </a:solidFill>
                <a:highlight>
                  <a:srgbClr val="FFFFFF"/>
                </a:highlight>
                <a:latin typeface="Helvetica Neue Light"/>
                <a:ea typeface="Helvetica Neue Light"/>
                <a:cs typeface="Helvetica Neue Light"/>
                <a:sym typeface="Helvetica Neue Light"/>
              </a:rPr>
              <a:t> utilizamos el </a:t>
            </a:r>
            <a:r>
              <a:rPr b="1" lang="en-GB" sz="2000">
                <a:solidFill>
                  <a:schemeClr val="dk1"/>
                </a:solidFill>
                <a:latin typeface="Helvetica Neue"/>
                <a:ea typeface="Helvetica Neue"/>
                <a:cs typeface="Helvetica Neue"/>
                <a:sym typeface="Helvetica Neue"/>
              </a:rPr>
              <a:t>método shift();</a:t>
            </a:r>
            <a:r>
              <a:rPr lang="en-GB" sz="2000">
                <a:solidFill>
                  <a:schemeClr val="dk1"/>
                </a:solidFill>
                <a:highlight>
                  <a:schemeClr val="lt1"/>
                </a:highlight>
                <a:latin typeface="Helvetica Neue Light"/>
                <a:ea typeface="Helvetica Neue Light"/>
                <a:cs typeface="Helvetica Neue Light"/>
                <a:sym typeface="Helvetica Neue Light"/>
              </a:rPr>
              <a:t> y si queremos eliminar </a:t>
            </a:r>
            <a:r>
              <a:rPr lang="en-GB" sz="2000">
                <a:solidFill>
                  <a:schemeClr val="dk1"/>
                </a:solidFill>
                <a:highlight>
                  <a:srgbClr val="EF89D2"/>
                </a:highlight>
                <a:latin typeface="Helvetica Neue Light"/>
                <a:ea typeface="Helvetica Neue Light"/>
                <a:cs typeface="Helvetica Neue Light"/>
                <a:sym typeface="Helvetica Neue Light"/>
              </a:rPr>
              <a:t>el último elemento</a:t>
            </a:r>
            <a:r>
              <a:rPr lang="en-GB" sz="2000">
                <a:solidFill>
                  <a:schemeClr val="dk1"/>
                </a:solidFill>
                <a:highlight>
                  <a:schemeClr val="lt1"/>
                </a:highlight>
                <a:latin typeface="Helvetica Neue Light"/>
                <a:ea typeface="Helvetica Neue Light"/>
                <a:cs typeface="Helvetica Neue Light"/>
                <a:sym typeface="Helvetica Neue Light"/>
              </a:rPr>
              <a:t>, el </a:t>
            </a:r>
            <a:r>
              <a:rPr b="1" lang="en-GB" sz="2000">
                <a:solidFill>
                  <a:schemeClr val="dk1"/>
                </a:solidFill>
                <a:latin typeface="Helvetica Neue"/>
                <a:ea typeface="Helvetica Neue"/>
                <a:cs typeface="Helvetica Neue"/>
                <a:sym typeface="Helvetica Neue"/>
              </a:rPr>
              <a:t>método pop()</a:t>
            </a:r>
            <a:r>
              <a:rPr lang="en-GB"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p:txBody>
      </p:sp>
      <p:pic>
        <p:nvPicPr>
          <p:cNvPr id="403" name="Google Shape;403;p7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4" name="Google Shape;404;p72"/>
          <p:cNvPicPr preferRelativeResize="0"/>
          <p:nvPr/>
        </p:nvPicPr>
        <p:blipFill>
          <a:blip r:embed="rId4">
            <a:alphaModFix/>
          </a:blip>
          <a:stretch>
            <a:fillRect/>
          </a:stretch>
        </p:blipFill>
        <p:spPr>
          <a:xfrm>
            <a:off x="3102325" y="2791195"/>
            <a:ext cx="2939325" cy="1651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3"/>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POP y SHIFT</a:t>
            </a:r>
            <a:endParaRPr i="1" sz="4500">
              <a:latin typeface="Anton"/>
              <a:ea typeface="Anton"/>
              <a:cs typeface="Anton"/>
              <a:sym typeface="Anton"/>
            </a:endParaRPr>
          </a:p>
        </p:txBody>
      </p:sp>
      <p:pic>
        <p:nvPicPr>
          <p:cNvPr id="410" name="Google Shape;410;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1" name="Google Shape;411;p73"/>
          <p:cNvSpPr txBox="1"/>
          <p:nvPr/>
        </p:nvSpPr>
        <p:spPr>
          <a:xfrm>
            <a:off x="715275" y="1361925"/>
            <a:ext cx="7579200" cy="2955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nombres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Luis</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Ana</a:t>
            </a:r>
            <a:r>
              <a:rPr lang="en-GB" sz="1700">
                <a:solidFill>
                  <a:srgbClr val="E9F284"/>
                </a:solidFill>
                <a:latin typeface="Courier New"/>
                <a:ea typeface="Courier New"/>
                <a:cs typeface="Courier New"/>
                <a:sym typeface="Courier New"/>
              </a:rPr>
              <a:t>", "</a:t>
            </a:r>
            <a:r>
              <a:rPr lang="en-GB" sz="1700">
                <a:solidFill>
                  <a:srgbClr val="F1FA8C"/>
                </a:solidFill>
                <a:latin typeface="Courier New"/>
                <a:ea typeface="Courier New"/>
                <a:cs typeface="Courier New"/>
                <a:sym typeface="Courier New"/>
              </a:rPr>
              <a:t>Julia</a:t>
            </a:r>
            <a:r>
              <a:rPr lang="en-GB" sz="1700">
                <a:solidFill>
                  <a:srgbClr val="E9F284"/>
                </a:solidFill>
                <a:latin typeface="Courier New"/>
                <a:ea typeface="Courier New"/>
                <a:cs typeface="Courier New"/>
                <a:sym typeface="Courier New"/>
              </a:rPr>
              <a:t>", “Juan”</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pop</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 </a:t>
            </a:r>
            <a:r>
              <a:rPr lang="en-GB" sz="1700">
                <a:solidFill>
                  <a:srgbClr val="6272A4"/>
                </a:solidFill>
                <a:latin typeface="Courier New"/>
                <a:ea typeface="Courier New"/>
                <a:cs typeface="Courier New"/>
                <a:sym typeface="Courier New"/>
              </a:rPr>
              <a:t>// ["Luis", "Ana", "Julia"]</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shift</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 </a:t>
            </a:r>
            <a:r>
              <a:rPr lang="en-GB" sz="1700">
                <a:solidFill>
                  <a:srgbClr val="6272A4"/>
                </a:solidFill>
                <a:latin typeface="Courier New"/>
                <a:ea typeface="Courier New"/>
                <a:cs typeface="Courier New"/>
                <a:sym typeface="Courier New"/>
              </a:rPr>
              <a:t>// ["Ana", "Julia"]</a:t>
            </a:r>
            <a:endParaRPr sz="22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4"/>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SPLICE</a:t>
            </a:r>
            <a:endParaRPr i="1" sz="4500">
              <a:latin typeface="Anton"/>
              <a:ea typeface="Anton"/>
              <a:cs typeface="Anton"/>
              <a:sym typeface="Anton"/>
            </a:endParaRPr>
          </a:p>
        </p:txBody>
      </p:sp>
      <p:sp>
        <p:nvSpPr>
          <p:cNvPr id="417" name="Google Shape;417;p74"/>
          <p:cNvSpPr txBox="1"/>
          <p:nvPr/>
        </p:nvSpPr>
        <p:spPr>
          <a:xfrm>
            <a:off x="462075" y="1151250"/>
            <a:ext cx="83655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El </a:t>
            </a:r>
            <a:r>
              <a:rPr b="1" lang="en-GB" sz="1700">
                <a:solidFill>
                  <a:schemeClr val="dk1"/>
                </a:solidFill>
                <a:latin typeface="Helvetica Neue"/>
                <a:ea typeface="Helvetica Neue"/>
                <a:cs typeface="Helvetica Neue"/>
                <a:sym typeface="Helvetica Neue"/>
              </a:rPr>
              <a:t>método splice() </a:t>
            </a:r>
            <a:r>
              <a:rPr lang="en-GB" sz="1700">
                <a:solidFill>
                  <a:schemeClr val="dk1"/>
                </a:solidFill>
                <a:latin typeface="Helvetica Neue Light"/>
                <a:ea typeface="Helvetica Neue Light"/>
                <a:cs typeface="Helvetica Neue Light"/>
                <a:sym typeface="Helvetica Neue Light"/>
              </a:rPr>
              <a:t>permite eliminar uno o varios elementos de un array en cualquier posición. </a:t>
            </a:r>
            <a:r>
              <a:rPr lang="en-GB" sz="1700">
                <a:solidFill>
                  <a:schemeClr val="dk1"/>
                </a:solidFill>
                <a:highlight>
                  <a:srgbClr val="EF89D2"/>
                </a:highlight>
                <a:latin typeface="Helvetica Neue Light"/>
                <a:ea typeface="Helvetica Neue Light"/>
                <a:cs typeface="Helvetica Neue Light"/>
                <a:sym typeface="Helvetica Neue Light"/>
              </a:rPr>
              <a:t>Funciona con 2 parámetros</a:t>
            </a:r>
            <a:r>
              <a:rPr lang="en-GB" sz="1700">
                <a:solidFill>
                  <a:schemeClr val="dk1"/>
                </a:solidFill>
                <a:latin typeface="Helvetica Neue Light"/>
                <a:ea typeface="Helvetica Neue Light"/>
                <a:cs typeface="Helvetica Neue Light"/>
                <a:sym typeface="Helvetica Neue Light"/>
              </a:rPr>
              <a:t>: el primero es el </a:t>
            </a:r>
            <a:r>
              <a:rPr i="1" lang="en-GB" sz="1700">
                <a:solidFill>
                  <a:schemeClr val="dk1"/>
                </a:solidFill>
                <a:latin typeface="Helvetica Neue Light"/>
                <a:ea typeface="Helvetica Neue Light"/>
                <a:cs typeface="Helvetica Neue Light"/>
                <a:sym typeface="Helvetica Neue Light"/>
              </a:rPr>
              <a:t>índice</a:t>
            </a:r>
            <a:r>
              <a:rPr lang="en-GB" sz="1700">
                <a:solidFill>
                  <a:schemeClr val="dk1"/>
                </a:solidFill>
                <a:latin typeface="Helvetica Neue Light"/>
                <a:ea typeface="Helvetica Neue Light"/>
                <a:cs typeface="Helvetica Neue Light"/>
                <a:sym typeface="Helvetica Neue Light"/>
              </a:rPr>
              <a:t> donde se ubica el método para trabajar, y el segundo es la </a:t>
            </a:r>
            <a:r>
              <a:rPr i="1" lang="en-GB" sz="1700">
                <a:solidFill>
                  <a:schemeClr val="dk1"/>
                </a:solidFill>
                <a:latin typeface="Helvetica Neue Light"/>
                <a:ea typeface="Helvetica Neue Light"/>
                <a:cs typeface="Helvetica Neue Light"/>
                <a:sym typeface="Helvetica Neue Light"/>
              </a:rPr>
              <a:t>cantidad de elementos a eliminar</a:t>
            </a:r>
            <a:r>
              <a:rPr lang="en-GB" sz="1700">
                <a:solidFill>
                  <a:schemeClr val="dk1"/>
                </a:solidFill>
                <a:latin typeface="Helvetica Neue Light"/>
                <a:ea typeface="Helvetica Neue Light"/>
                <a:cs typeface="Helvetica Neue Light"/>
                <a:sym typeface="Helvetica Neue Light"/>
              </a:rPr>
              <a:t> desde esa posición.</a:t>
            </a:r>
            <a:endParaRPr sz="2500">
              <a:solidFill>
                <a:schemeClr val="dk1"/>
              </a:solidFill>
              <a:highlight>
                <a:srgbClr val="FFFFFF"/>
              </a:highlight>
              <a:latin typeface="Helvetica Neue Light"/>
              <a:ea typeface="Helvetica Neue Light"/>
              <a:cs typeface="Helvetica Neue Light"/>
              <a:sym typeface="Helvetica Neue Light"/>
            </a:endParaRPr>
          </a:p>
        </p:txBody>
      </p:sp>
      <p:pic>
        <p:nvPicPr>
          <p:cNvPr id="418" name="Google Shape;418;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9" name="Google Shape;419;p74"/>
          <p:cNvSpPr txBox="1"/>
          <p:nvPr/>
        </p:nvSpPr>
        <p:spPr>
          <a:xfrm>
            <a:off x="276200" y="2781938"/>
            <a:ext cx="8777400" cy="182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splice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['Rita', 'Ana', 'Vanesa']</a:t>
            </a:r>
            <a:endParaRPr sz="20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5"/>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JOIN</a:t>
            </a:r>
            <a:endParaRPr i="1" sz="4500">
              <a:latin typeface="Anton"/>
              <a:ea typeface="Anton"/>
              <a:cs typeface="Anton"/>
              <a:sym typeface="Anton"/>
            </a:endParaRPr>
          </a:p>
        </p:txBody>
      </p:sp>
      <p:sp>
        <p:nvSpPr>
          <p:cNvPr id="425" name="Google Shape;425;p75"/>
          <p:cNvSpPr txBox="1"/>
          <p:nvPr/>
        </p:nvSpPr>
        <p:spPr>
          <a:xfrm>
            <a:off x="678225" y="1286626"/>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Mediante el </a:t>
            </a:r>
            <a:r>
              <a:rPr b="1" lang="en-GB" sz="1900">
                <a:solidFill>
                  <a:schemeClr val="dk1"/>
                </a:solidFill>
                <a:latin typeface="Helvetica Neue"/>
                <a:ea typeface="Helvetica Neue"/>
                <a:cs typeface="Helvetica Neue"/>
                <a:sym typeface="Helvetica Neue"/>
              </a:rPr>
              <a:t>método join </a:t>
            </a:r>
            <a:r>
              <a:rPr lang="en-GB" sz="1900">
                <a:solidFill>
                  <a:schemeClr val="dk1"/>
                </a:solidFill>
                <a:highlight>
                  <a:srgbClr val="FFFFFF"/>
                </a:highlight>
                <a:latin typeface="Helvetica Neue Light"/>
                <a:ea typeface="Helvetica Neue Light"/>
                <a:cs typeface="Helvetica Neue Light"/>
                <a:sym typeface="Helvetica Neue Light"/>
              </a:rPr>
              <a:t> podemos generar </a:t>
            </a:r>
            <a:r>
              <a:rPr lang="en-GB" sz="1900">
                <a:solidFill>
                  <a:schemeClr val="dk1"/>
                </a:solidFill>
                <a:highlight>
                  <a:srgbClr val="EF89D2"/>
                </a:highlight>
                <a:latin typeface="Helvetica Neue Light"/>
                <a:ea typeface="Helvetica Neue Light"/>
                <a:cs typeface="Helvetica Neue Light"/>
                <a:sym typeface="Helvetica Neue Light"/>
              </a:rPr>
              <a:t>un </a:t>
            </a:r>
            <a:r>
              <a:rPr i="1" lang="en-GB" sz="1900">
                <a:solidFill>
                  <a:schemeClr val="dk1"/>
                </a:solidFill>
                <a:highlight>
                  <a:srgbClr val="EF89D2"/>
                </a:highlight>
                <a:latin typeface="Helvetica Neue Light"/>
                <a:ea typeface="Helvetica Neue Light"/>
                <a:cs typeface="Helvetica Neue Light"/>
                <a:sym typeface="Helvetica Neue Light"/>
              </a:rPr>
              <a:t>string</a:t>
            </a:r>
            <a:r>
              <a:rPr lang="en-GB" sz="1900">
                <a:solidFill>
                  <a:schemeClr val="dk1"/>
                </a:solidFill>
                <a:highlight>
                  <a:srgbClr val="EF89D2"/>
                </a:highlight>
                <a:latin typeface="Helvetica Neue Light"/>
                <a:ea typeface="Helvetica Neue Light"/>
                <a:cs typeface="Helvetica Neue Light"/>
                <a:sym typeface="Helvetica Neue Light"/>
              </a:rPr>
              <a:t> con todos los elementos del array, separados por el valor que pasamos por parámetro</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426" name="Google Shape;426;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7" name="Google Shape;427;p75"/>
          <p:cNvSpPr txBox="1"/>
          <p:nvPr/>
        </p:nvSpPr>
        <p:spPr>
          <a:xfrm>
            <a:off x="489825" y="2386525"/>
            <a:ext cx="8030100" cy="227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a:solidFill>
                  <a:srgbClr val="FF79C6"/>
                </a:solidFill>
                <a:latin typeface="Courier New"/>
                <a:ea typeface="Courier New"/>
                <a:cs typeface="Courier New"/>
                <a:sym typeface="Courier New"/>
              </a:rPr>
              <a:t>const</a:t>
            </a:r>
            <a:r>
              <a:rPr lang="en-GB">
                <a:solidFill>
                  <a:srgbClr val="F8F8F2"/>
                </a:solidFill>
                <a:latin typeface="Courier New"/>
                <a:ea typeface="Courier New"/>
                <a:cs typeface="Courier New"/>
                <a:sym typeface="Courier New"/>
              </a:rPr>
              <a:t> </a:t>
            </a:r>
            <a:r>
              <a:rPr lang="en-GB">
                <a:solidFill>
                  <a:srgbClr val="BD93F9"/>
                </a:solidFill>
                <a:latin typeface="Courier New"/>
                <a:ea typeface="Courier New"/>
                <a:cs typeface="Courier New"/>
                <a:sym typeface="Courier New"/>
              </a:rPr>
              <a:t>nombres </a:t>
            </a:r>
            <a:r>
              <a:rPr lang="en-GB">
                <a:solidFill>
                  <a:srgbClr val="FF79C6"/>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Luis</a:t>
            </a:r>
            <a:r>
              <a:rPr lang="en-GB">
                <a:solidFill>
                  <a:srgbClr val="E9F284"/>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Ana</a:t>
            </a:r>
            <a:r>
              <a:rPr lang="en-GB">
                <a:solidFill>
                  <a:srgbClr val="E9F284"/>
                </a:solidFill>
                <a:latin typeface="Courier New"/>
                <a:ea typeface="Courier New"/>
                <a:cs typeface="Courier New"/>
                <a:sym typeface="Courier New"/>
              </a:rPr>
              <a:t>", "</a:t>
            </a:r>
            <a:r>
              <a:rPr lang="en-GB">
                <a:solidFill>
                  <a:srgbClr val="F1FA8C"/>
                </a:solidFill>
                <a:latin typeface="Courier New"/>
                <a:ea typeface="Courier New"/>
                <a:cs typeface="Courier New"/>
                <a:sym typeface="Courier New"/>
              </a:rPr>
              <a:t>Julia</a:t>
            </a:r>
            <a:r>
              <a:rPr lang="en-GB">
                <a:solidFill>
                  <a:srgbClr val="E9F284"/>
                </a:solidFill>
                <a:latin typeface="Courier New"/>
                <a:ea typeface="Courier New"/>
                <a:cs typeface="Courier New"/>
                <a:sym typeface="Courier New"/>
              </a:rPr>
              <a:t>", “Juan”</a:t>
            </a:r>
            <a:r>
              <a:rPr lang="en-GB">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a:solidFill>
                  <a:srgbClr val="BD93F9"/>
                </a:solidFill>
                <a:latin typeface="Courier New"/>
                <a:ea typeface="Courier New"/>
                <a:cs typeface="Courier New"/>
                <a:sym typeface="Courier New"/>
              </a:rPr>
              <a:t>console</a:t>
            </a:r>
            <a:r>
              <a:rPr lang="en-GB">
                <a:solidFill>
                  <a:srgbClr val="F8F8F2"/>
                </a:solidFill>
                <a:latin typeface="Courier New"/>
                <a:ea typeface="Courier New"/>
                <a:cs typeface="Courier New"/>
                <a:sym typeface="Courier New"/>
              </a:rPr>
              <a:t>.</a:t>
            </a:r>
            <a:r>
              <a:rPr lang="en-GB">
                <a:solidFill>
                  <a:srgbClr val="50FA7B"/>
                </a:solidFill>
                <a:latin typeface="Courier New"/>
                <a:ea typeface="Courier New"/>
                <a:cs typeface="Courier New"/>
                <a:sym typeface="Courier New"/>
              </a:rPr>
              <a:t>log</a:t>
            </a:r>
            <a:r>
              <a:rPr lang="en-GB">
                <a:solidFill>
                  <a:srgbClr val="F8F8F2"/>
                </a:solidFill>
                <a:latin typeface="Courier New"/>
                <a:ea typeface="Courier New"/>
                <a:cs typeface="Courier New"/>
                <a:sym typeface="Courier New"/>
              </a:rPr>
              <a:t>( </a:t>
            </a:r>
            <a:r>
              <a:rPr lang="en-GB">
                <a:solidFill>
                  <a:srgbClr val="BD93F9"/>
                </a:solidFill>
                <a:latin typeface="Courier New"/>
                <a:ea typeface="Courier New"/>
                <a:cs typeface="Courier New"/>
                <a:sym typeface="Courier New"/>
              </a:rPr>
              <a:t>nombres.</a:t>
            </a:r>
            <a:r>
              <a:rPr lang="en-GB">
                <a:solidFill>
                  <a:srgbClr val="50FA7B"/>
                </a:solidFill>
                <a:latin typeface="Courier New"/>
                <a:ea typeface="Courier New"/>
                <a:cs typeface="Courier New"/>
                <a:sym typeface="Courier New"/>
              </a:rPr>
              <a:t>join(</a:t>
            </a:r>
            <a:r>
              <a:rPr lang="en-GB">
                <a:solidFill>
                  <a:schemeClr val="accent1"/>
                </a:solidFill>
                <a:latin typeface="Courier New"/>
                <a:ea typeface="Courier New"/>
                <a:cs typeface="Courier New"/>
                <a:sym typeface="Courier New"/>
              </a:rPr>
              <a:t>“, ”</a:t>
            </a:r>
            <a:r>
              <a:rPr lang="en-GB">
                <a:solidFill>
                  <a:srgbClr val="50FA7B"/>
                </a:solidFill>
                <a:latin typeface="Courier New"/>
                <a:ea typeface="Courier New"/>
                <a:cs typeface="Courier New"/>
                <a:sym typeface="Courier New"/>
              </a:rPr>
              <a:t>) </a:t>
            </a:r>
            <a:r>
              <a:rPr lang="en-GB">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 Luis, Ana, Julia</a:t>
            </a:r>
            <a:endParaRPr>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a:solidFill>
                  <a:srgbClr val="BD93F9"/>
                </a:solidFill>
                <a:latin typeface="Courier New"/>
                <a:ea typeface="Courier New"/>
                <a:cs typeface="Courier New"/>
                <a:sym typeface="Courier New"/>
              </a:rPr>
              <a:t>console</a:t>
            </a:r>
            <a:r>
              <a:rPr lang="en-GB">
                <a:solidFill>
                  <a:srgbClr val="F8F8F2"/>
                </a:solidFill>
                <a:latin typeface="Courier New"/>
                <a:ea typeface="Courier New"/>
                <a:cs typeface="Courier New"/>
                <a:sym typeface="Courier New"/>
              </a:rPr>
              <a:t>.</a:t>
            </a:r>
            <a:r>
              <a:rPr lang="en-GB">
                <a:solidFill>
                  <a:srgbClr val="50FA7B"/>
                </a:solidFill>
                <a:latin typeface="Courier New"/>
                <a:ea typeface="Courier New"/>
                <a:cs typeface="Courier New"/>
                <a:sym typeface="Courier New"/>
              </a:rPr>
              <a:t>log</a:t>
            </a:r>
            <a:r>
              <a:rPr lang="en-GB">
                <a:solidFill>
                  <a:srgbClr val="F8F8F2"/>
                </a:solidFill>
                <a:latin typeface="Courier New"/>
                <a:ea typeface="Courier New"/>
                <a:cs typeface="Courier New"/>
                <a:sym typeface="Courier New"/>
              </a:rPr>
              <a:t>( </a:t>
            </a:r>
            <a:r>
              <a:rPr lang="en-GB">
                <a:solidFill>
                  <a:srgbClr val="BD93F9"/>
                </a:solidFill>
                <a:latin typeface="Courier New"/>
                <a:ea typeface="Courier New"/>
                <a:cs typeface="Courier New"/>
                <a:sym typeface="Courier New"/>
              </a:rPr>
              <a:t>nombres.</a:t>
            </a:r>
            <a:r>
              <a:rPr lang="en-GB">
                <a:solidFill>
                  <a:srgbClr val="50FA7B"/>
                </a:solidFill>
                <a:latin typeface="Courier New"/>
                <a:ea typeface="Courier New"/>
                <a:cs typeface="Courier New"/>
                <a:sym typeface="Courier New"/>
              </a:rPr>
              <a:t>join(</a:t>
            </a:r>
            <a:r>
              <a:rPr lang="en-GB">
                <a:solidFill>
                  <a:schemeClr val="accent1"/>
                </a:solidFill>
                <a:latin typeface="Courier New"/>
                <a:ea typeface="Courier New"/>
                <a:cs typeface="Courier New"/>
                <a:sym typeface="Courier New"/>
              </a:rPr>
              <a:t>“*”</a:t>
            </a:r>
            <a:r>
              <a:rPr lang="en-GB">
                <a:solidFill>
                  <a:srgbClr val="50FA7B"/>
                </a:solidFill>
                <a:latin typeface="Courier New"/>
                <a:ea typeface="Courier New"/>
                <a:cs typeface="Courier New"/>
                <a:sym typeface="Courier New"/>
              </a:rPr>
              <a:t>) </a:t>
            </a:r>
            <a:r>
              <a:rPr lang="en-GB">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 Luis*Ana*Julia</a:t>
            </a:r>
            <a:endParaRPr>
              <a:solidFill>
                <a:srgbClr val="BD93F9"/>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6"/>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CONCAT</a:t>
            </a:r>
            <a:endParaRPr i="1" sz="4500">
              <a:latin typeface="Anton"/>
              <a:ea typeface="Anton"/>
              <a:cs typeface="Anton"/>
              <a:sym typeface="Anton"/>
            </a:endParaRPr>
          </a:p>
        </p:txBody>
      </p:sp>
      <p:sp>
        <p:nvSpPr>
          <p:cNvPr id="433" name="Google Shape;433;p76"/>
          <p:cNvSpPr txBox="1"/>
          <p:nvPr/>
        </p:nvSpPr>
        <p:spPr>
          <a:xfrm>
            <a:off x="678225" y="1300051"/>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Mediante el </a:t>
            </a:r>
            <a:r>
              <a:rPr b="1" lang="en-GB" sz="2000">
                <a:solidFill>
                  <a:schemeClr val="dk1"/>
                </a:solidFill>
                <a:latin typeface="Helvetica Neue"/>
                <a:ea typeface="Helvetica Neue"/>
                <a:cs typeface="Helvetica Neue"/>
                <a:sym typeface="Helvetica Neue"/>
              </a:rPr>
              <a:t>método concat </a:t>
            </a:r>
            <a:r>
              <a:rPr lang="en-GB" sz="2000">
                <a:solidFill>
                  <a:schemeClr val="dk1"/>
                </a:solidFill>
                <a:highlight>
                  <a:srgbClr val="FFFFFF"/>
                </a:highlight>
                <a:latin typeface="Helvetica Neue Light"/>
                <a:ea typeface="Helvetica Neue Light"/>
                <a:cs typeface="Helvetica Neue Light"/>
                <a:sym typeface="Helvetica Neue Light"/>
              </a:rPr>
              <a:t>podemos </a:t>
            </a:r>
            <a:r>
              <a:rPr lang="en-GB" sz="2000">
                <a:solidFill>
                  <a:schemeClr val="dk1"/>
                </a:solidFill>
                <a:highlight>
                  <a:srgbClr val="EF89D2"/>
                </a:highlight>
                <a:latin typeface="Helvetica Neue Light"/>
                <a:ea typeface="Helvetica Neue Light"/>
                <a:cs typeface="Helvetica Neue Light"/>
                <a:sym typeface="Helvetica Neue Light"/>
              </a:rPr>
              <a:t>combinar dos Arrays en un único Array</a:t>
            </a:r>
            <a:r>
              <a:rPr lang="en-GB" sz="2000">
                <a:solidFill>
                  <a:schemeClr val="dk1"/>
                </a:solidFill>
                <a:highlight>
                  <a:srgbClr val="FFFFFF"/>
                </a:highlight>
                <a:latin typeface="Helvetica Neue Light"/>
                <a:ea typeface="Helvetica Neue Light"/>
                <a:cs typeface="Helvetica Neue Light"/>
                <a:sym typeface="Helvetica Neue Light"/>
              </a:rPr>
              <a:t> resultante:</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34" name="Google Shape;434;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5" name="Google Shape;435;p76"/>
          <p:cNvSpPr txBox="1"/>
          <p:nvPr/>
        </p:nvSpPr>
        <p:spPr>
          <a:xfrm>
            <a:off x="678225" y="2213200"/>
            <a:ext cx="8076300" cy="2361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perros</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Pupy</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“Ronnie”</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gatos</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Mishi</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“Garfield”</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Zuri</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mascotas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perros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concat</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gatos</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BD93F9"/>
                </a:solidFill>
                <a:latin typeface="Courier New"/>
                <a:ea typeface="Courier New"/>
                <a:cs typeface="Courier New"/>
                <a:sym typeface="Courier New"/>
              </a:rPr>
              <a:t>console</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mascotas</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700">
                <a:solidFill>
                  <a:srgbClr val="6272A4"/>
                </a:solidFill>
                <a:latin typeface="Courier New"/>
                <a:ea typeface="Courier New"/>
                <a:cs typeface="Courier New"/>
                <a:sym typeface="Courier New"/>
              </a:rPr>
              <a:t>// ["Pupy", “Ronnie”, "Mishi", “Garfield”, "Zuri"]</a:t>
            </a:r>
            <a:endParaRPr sz="2100">
              <a:solidFill>
                <a:srgbClr val="FF79C6"/>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7"/>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SLICE</a:t>
            </a:r>
            <a:endParaRPr i="1" sz="4500">
              <a:latin typeface="Anton"/>
              <a:ea typeface="Anton"/>
              <a:cs typeface="Anton"/>
              <a:sym typeface="Anton"/>
            </a:endParaRPr>
          </a:p>
        </p:txBody>
      </p:sp>
      <p:sp>
        <p:nvSpPr>
          <p:cNvPr id="441" name="Google Shape;441;p77"/>
          <p:cNvSpPr txBox="1"/>
          <p:nvPr/>
        </p:nvSpPr>
        <p:spPr>
          <a:xfrm>
            <a:off x="678225" y="1300051"/>
            <a:ext cx="7653300" cy="1521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a:t>
            </a:r>
            <a:r>
              <a:rPr b="1" lang="en-GB" sz="2000">
                <a:solidFill>
                  <a:schemeClr val="dk1"/>
                </a:solidFill>
                <a:highlight>
                  <a:srgbClr val="FFFFFF"/>
                </a:highlight>
                <a:latin typeface="Helvetica Neue"/>
                <a:ea typeface="Helvetica Neue"/>
                <a:cs typeface="Helvetica Neue"/>
                <a:sym typeface="Helvetica Neue"/>
              </a:rPr>
              <a:t>método slice </a:t>
            </a:r>
            <a:r>
              <a:rPr lang="en-GB" sz="2000">
                <a:solidFill>
                  <a:schemeClr val="dk1"/>
                </a:solidFill>
                <a:highlight>
                  <a:srgbClr val="FFFFFF"/>
                </a:highlight>
                <a:latin typeface="Helvetica Neue Light"/>
                <a:ea typeface="Helvetica Neue Light"/>
                <a:cs typeface="Helvetica Neue Light"/>
                <a:sym typeface="Helvetica Neue Light"/>
              </a:rPr>
              <a:t>d</a:t>
            </a:r>
            <a:r>
              <a:rPr lang="en-GB" sz="2000">
                <a:solidFill>
                  <a:schemeClr val="dk1"/>
                </a:solidFill>
                <a:highlight>
                  <a:srgbClr val="FFFFFF"/>
                </a:highlight>
                <a:latin typeface="Helvetica Neue Light"/>
                <a:ea typeface="Helvetica Neue Light"/>
                <a:cs typeface="Helvetica Neue Light"/>
                <a:sym typeface="Helvetica Neue Light"/>
              </a:rPr>
              <a:t>evuelve </a:t>
            </a:r>
            <a:r>
              <a:rPr lang="en-GB" sz="2000">
                <a:solidFill>
                  <a:schemeClr val="dk1"/>
                </a:solidFill>
                <a:highlight>
                  <a:srgbClr val="EF89D2"/>
                </a:highlight>
                <a:latin typeface="Helvetica Neue Light"/>
                <a:ea typeface="Helvetica Neue Light"/>
                <a:cs typeface="Helvetica Neue Light"/>
                <a:sym typeface="Helvetica Neue Light"/>
              </a:rPr>
              <a:t>una copia de una parte del Array dentro de un nuevo Array</a:t>
            </a:r>
            <a:r>
              <a:rPr lang="en-GB" sz="2000">
                <a:solidFill>
                  <a:schemeClr val="dk1"/>
                </a:solidFill>
                <a:highlight>
                  <a:srgbClr val="FFFFFF"/>
                </a:highlight>
                <a:latin typeface="Helvetica Neue Light"/>
                <a:ea typeface="Helvetica Neue Light"/>
                <a:cs typeface="Helvetica Neue Light"/>
                <a:sym typeface="Helvetica Neue Light"/>
              </a:rPr>
              <a:t>, empezando por el inicio hasta fin (fin no incluído). El Array original no se modificará.</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42" name="Google Shape;442;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3" name="Google Shape;443;p77"/>
          <p:cNvSpPr txBox="1"/>
          <p:nvPr/>
        </p:nvSpPr>
        <p:spPr>
          <a:xfrm>
            <a:off x="276200" y="2733350"/>
            <a:ext cx="8777400" cy="1207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masculinos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slice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a:t>
            </a:r>
            <a:r>
              <a:rPr lang="en-GB" sz="1100">
                <a:solidFill>
                  <a:srgbClr val="6272A4"/>
                </a:solidFill>
                <a:latin typeface="Courier New"/>
                <a:ea typeface="Courier New"/>
                <a:cs typeface="Courier New"/>
                <a:sym typeface="Courier New"/>
              </a:rPr>
              <a:t>// Nuevo array desde la</a:t>
            </a:r>
            <a:r>
              <a:rPr lang="en-GB" sz="1100">
                <a:solidFill>
                  <a:srgbClr val="6272A4"/>
                </a:solidFill>
                <a:latin typeface="Courier New"/>
                <a:ea typeface="Courier New"/>
                <a:cs typeface="Courier New"/>
                <a:sym typeface="Courier New"/>
              </a:rPr>
              <a:t> </a:t>
            </a:r>
            <a:r>
              <a:rPr lang="en-GB" sz="1100">
                <a:solidFill>
                  <a:srgbClr val="6272A4"/>
                </a:solidFill>
                <a:latin typeface="Courier New"/>
                <a:ea typeface="Courier New"/>
                <a:cs typeface="Courier New"/>
                <a:sym typeface="Courier New"/>
              </a:rPr>
              <a:t>posición 1 a 3.</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masculinos contiene ['Pedro','Miguel']</a:t>
            </a:r>
            <a:endParaRPr sz="16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8"/>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INDEXOF</a:t>
            </a:r>
            <a:endParaRPr i="1" sz="4500">
              <a:latin typeface="Anton"/>
              <a:ea typeface="Anton"/>
              <a:cs typeface="Anton"/>
              <a:sym typeface="Anton"/>
            </a:endParaRPr>
          </a:p>
        </p:txBody>
      </p:sp>
      <p:sp>
        <p:nvSpPr>
          <p:cNvPr id="449" name="Google Shape;449;p78"/>
          <p:cNvSpPr txBox="1"/>
          <p:nvPr/>
        </p:nvSpPr>
        <p:spPr>
          <a:xfrm>
            <a:off x="412200" y="1114875"/>
            <a:ext cx="83196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GB" sz="1700">
                <a:solidFill>
                  <a:schemeClr val="dk1"/>
                </a:solidFill>
                <a:latin typeface="Helvetica Neue Light"/>
                <a:ea typeface="Helvetica Neue Light"/>
                <a:cs typeface="Helvetica Neue Light"/>
                <a:sym typeface="Helvetica Neue Light"/>
              </a:rPr>
              <a:t>El </a:t>
            </a:r>
            <a:r>
              <a:rPr b="1" lang="en-GB" sz="1700">
                <a:solidFill>
                  <a:schemeClr val="dk1"/>
                </a:solidFill>
                <a:latin typeface="Helvetica Neue"/>
                <a:ea typeface="Helvetica Neue"/>
                <a:cs typeface="Helvetica Neue"/>
                <a:sym typeface="Helvetica Neue"/>
              </a:rPr>
              <a:t>método indexOf() </a:t>
            </a:r>
            <a:r>
              <a:rPr lang="en-GB" sz="1700">
                <a:solidFill>
                  <a:schemeClr val="dk1"/>
                </a:solidFill>
                <a:latin typeface="Helvetica Neue Light"/>
                <a:ea typeface="Helvetica Neue Light"/>
                <a:cs typeface="Helvetica Neue Light"/>
                <a:sym typeface="Helvetica Neue Light"/>
              </a:rPr>
              <a:t>nos permite obtener </a:t>
            </a:r>
            <a:r>
              <a:rPr lang="en-GB" sz="1700">
                <a:solidFill>
                  <a:schemeClr val="dk1"/>
                </a:solidFill>
                <a:highlight>
                  <a:srgbClr val="EF89D2"/>
                </a:highlight>
                <a:latin typeface="Helvetica Neue Light"/>
                <a:ea typeface="Helvetica Neue Light"/>
                <a:cs typeface="Helvetica Neue Light"/>
                <a:sym typeface="Helvetica Neue Light"/>
              </a:rPr>
              <a:t>el </a:t>
            </a:r>
            <a:r>
              <a:rPr i="1" lang="en-GB" sz="1700">
                <a:solidFill>
                  <a:schemeClr val="dk1"/>
                </a:solidFill>
                <a:highlight>
                  <a:srgbClr val="EF89D2"/>
                </a:highlight>
                <a:latin typeface="Helvetica Neue Light"/>
                <a:ea typeface="Helvetica Neue Light"/>
                <a:cs typeface="Helvetica Neue Light"/>
                <a:sym typeface="Helvetica Neue Light"/>
              </a:rPr>
              <a:t>índice</a:t>
            </a:r>
            <a:r>
              <a:rPr lang="en-GB" sz="1700">
                <a:solidFill>
                  <a:schemeClr val="dk1"/>
                </a:solidFill>
                <a:highlight>
                  <a:srgbClr val="EF89D2"/>
                </a:highlight>
                <a:latin typeface="Helvetica Neue Light"/>
                <a:ea typeface="Helvetica Neue Light"/>
                <a:cs typeface="Helvetica Neue Light"/>
                <a:sym typeface="Helvetica Neue Light"/>
              </a:rPr>
              <a:t> de un elemento en un array</a:t>
            </a:r>
            <a:r>
              <a:rPr lang="en-GB" sz="1700">
                <a:solidFill>
                  <a:schemeClr val="dk1"/>
                </a:solidFill>
                <a:latin typeface="Helvetica Neue Light"/>
                <a:ea typeface="Helvetica Neue Light"/>
                <a:cs typeface="Helvetica Neue Light"/>
                <a:sym typeface="Helvetica Neue Light"/>
              </a:rPr>
              <a:t>. Recibe por parámetro el elemento que queremos buscar en el array y, en caso de existir, nos retorna su </a:t>
            </a:r>
            <a:r>
              <a:rPr i="1" lang="en-GB" sz="1700">
                <a:solidFill>
                  <a:schemeClr val="dk1"/>
                </a:solidFill>
                <a:latin typeface="Helvetica Neue Light"/>
                <a:ea typeface="Helvetica Neue Light"/>
                <a:cs typeface="Helvetica Neue Light"/>
                <a:sym typeface="Helvetica Neue Light"/>
              </a:rPr>
              <a:t>índice</a:t>
            </a:r>
            <a:r>
              <a:rPr lang="en-GB" sz="1700">
                <a:solidFill>
                  <a:schemeClr val="dk1"/>
                </a:solidFill>
                <a:latin typeface="Helvetica Neue Light"/>
                <a:ea typeface="Helvetica Neue Light"/>
                <a:cs typeface="Helvetica Neue Light"/>
                <a:sym typeface="Helvetica Neue Light"/>
              </a:rPr>
              <a:t>. Si el </a:t>
            </a:r>
            <a:r>
              <a:rPr i="1" lang="en-GB" sz="1700">
                <a:solidFill>
                  <a:schemeClr val="dk1"/>
                </a:solidFill>
                <a:latin typeface="Helvetica Neue Light"/>
                <a:ea typeface="Helvetica Neue Light"/>
                <a:cs typeface="Helvetica Neue Light"/>
                <a:sym typeface="Helvetica Neue Light"/>
              </a:rPr>
              <a:t>elemento no existe</a:t>
            </a:r>
            <a:r>
              <a:rPr lang="en-GB" sz="1700">
                <a:solidFill>
                  <a:schemeClr val="dk1"/>
                </a:solidFill>
                <a:latin typeface="Helvetica Neue Light"/>
                <a:ea typeface="Helvetica Neue Light"/>
                <a:cs typeface="Helvetica Neue Light"/>
                <a:sym typeface="Helvetica Neue Light"/>
              </a:rPr>
              <a:t> nos retornará como </a:t>
            </a:r>
            <a:r>
              <a:rPr b="1" lang="en-GB" sz="1700">
                <a:solidFill>
                  <a:schemeClr val="dk1"/>
                </a:solidFill>
                <a:latin typeface="Helvetica Neue"/>
                <a:ea typeface="Helvetica Neue"/>
                <a:cs typeface="Helvetica Neue"/>
                <a:sym typeface="Helvetica Neue"/>
              </a:rPr>
              <a:t>valor: -1</a:t>
            </a:r>
            <a:endParaRPr b="1" sz="2900">
              <a:solidFill>
                <a:schemeClr val="dk1"/>
              </a:solidFill>
              <a:highlight>
                <a:srgbClr val="FFFFFF"/>
              </a:highlight>
              <a:latin typeface="Helvetica Neue"/>
              <a:ea typeface="Helvetica Neue"/>
              <a:cs typeface="Helvetica Neue"/>
              <a:sym typeface="Helvetica Neue"/>
            </a:endParaRPr>
          </a:p>
        </p:txBody>
      </p:sp>
      <p:pic>
        <p:nvPicPr>
          <p:cNvPr id="450" name="Google Shape;450;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1" name="Google Shape;451;p78"/>
          <p:cNvSpPr txBox="1"/>
          <p:nvPr/>
        </p:nvSpPr>
        <p:spPr>
          <a:xfrm>
            <a:off x="276200" y="2733350"/>
            <a:ext cx="8777400" cy="182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0</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3</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Julieta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-1</a:t>
            </a:r>
            <a:endParaRPr sz="2000">
              <a:solidFill>
                <a:srgbClr val="FF79C6"/>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9"/>
          <p:cNvSpPr txBox="1"/>
          <p:nvPr/>
        </p:nvSpPr>
        <p:spPr>
          <a:xfrm>
            <a:off x="1671825" y="3084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INCLUDES</a:t>
            </a:r>
            <a:endParaRPr i="1" sz="4500">
              <a:latin typeface="Anton"/>
              <a:ea typeface="Anton"/>
              <a:cs typeface="Anton"/>
              <a:sym typeface="Anton"/>
            </a:endParaRPr>
          </a:p>
        </p:txBody>
      </p:sp>
      <p:sp>
        <p:nvSpPr>
          <p:cNvPr id="457" name="Google Shape;457;p79"/>
          <p:cNvSpPr txBox="1"/>
          <p:nvPr/>
        </p:nvSpPr>
        <p:spPr>
          <a:xfrm>
            <a:off x="523050" y="1076225"/>
            <a:ext cx="80979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GB" sz="1800">
                <a:solidFill>
                  <a:schemeClr val="dk1"/>
                </a:solidFill>
                <a:latin typeface="Helvetica Neue Light"/>
                <a:ea typeface="Helvetica Neue Light"/>
                <a:cs typeface="Helvetica Neue Light"/>
                <a:sym typeface="Helvetica Neue Light"/>
              </a:rPr>
              <a:t>Similar al anterior, el </a:t>
            </a:r>
            <a:r>
              <a:rPr b="1" lang="en-GB" sz="1800">
                <a:solidFill>
                  <a:schemeClr val="dk1"/>
                </a:solidFill>
                <a:latin typeface="Helvetica Neue"/>
                <a:ea typeface="Helvetica Neue"/>
                <a:cs typeface="Helvetica Neue"/>
                <a:sym typeface="Helvetica Neue"/>
              </a:rPr>
              <a:t>método includes</a:t>
            </a:r>
            <a:r>
              <a:rPr lang="en-GB" sz="1800">
                <a:solidFill>
                  <a:schemeClr val="dk1"/>
                </a:solidFill>
                <a:latin typeface="Helvetica Neue Light"/>
                <a:ea typeface="Helvetica Neue Light"/>
                <a:cs typeface="Helvetica Neue Light"/>
                <a:sym typeface="Helvetica Neue Light"/>
              </a:rPr>
              <a:t> me permite saber </a:t>
            </a:r>
            <a:r>
              <a:rPr lang="en-GB" sz="1800">
                <a:solidFill>
                  <a:schemeClr val="dk1"/>
                </a:solidFill>
                <a:highlight>
                  <a:srgbClr val="EF89D2"/>
                </a:highlight>
                <a:latin typeface="Helvetica Neue Light"/>
                <a:ea typeface="Helvetica Neue Light"/>
                <a:cs typeface="Helvetica Neue Light"/>
                <a:sym typeface="Helvetica Neue Light"/>
              </a:rPr>
              <a:t>si un elemento que recibo por parámetro existe o no dentro de un array</a:t>
            </a:r>
            <a:r>
              <a:rPr lang="en-GB" sz="1800">
                <a:solidFill>
                  <a:schemeClr val="dk1"/>
                </a:solidFill>
                <a:latin typeface="Helvetica Neue Light"/>
                <a:ea typeface="Helvetica Neue Light"/>
                <a:cs typeface="Helvetica Neue Light"/>
                <a:sym typeface="Helvetica Neue Light"/>
              </a:rPr>
              <a:t>, retornando un valor booleano en caso afirmativo o negativo:</a:t>
            </a:r>
            <a:endParaRPr sz="3500">
              <a:solidFill>
                <a:schemeClr val="dk1"/>
              </a:solidFill>
              <a:highlight>
                <a:srgbClr val="FFFFFF"/>
              </a:highlight>
              <a:latin typeface="Helvetica Neue Light"/>
              <a:ea typeface="Helvetica Neue Light"/>
              <a:cs typeface="Helvetica Neue Light"/>
              <a:sym typeface="Helvetica Neue Light"/>
            </a:endParaRPr>
          </a:p>
        </p:txBody>
      </p:sp>
      <p:pic>
        <p:nvPicPr>
          <p:cNvPr id="458" name="Google Shape;458;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9" name="Google Shape;459;p79"/>
          <p:cNvSpPr txBox="1"/>
          <p:nvPr/>
        </p:nvSpPr>
        <p:spPr>
          <a:xfrm>
            <a:off x="251475" y="2436625"/>
            <a:ext cx="8777400" cy="182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includes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true</a:t>
            </a:r>
            <a:endParaRPr sz="16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includes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true</a:t>
            </a:r>
            <a:endParaRPr sz="1600">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console</a:t>
            </a:r>
            <a:r>
              <a:rPr lang="en-GB" sz="1600">
                <a:solidFill>
                  <a:srgbClr val="6272A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 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includes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Julieta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a:t>
            </a:r>
            <a:r>
              <a:rPr lang="en-GB" sz="1600">
                <a:solidFill>
                  <a:srgbClr val="6272A4"/>
                </a:solidFill>
                <a:latin typeface="Courier New"/>
                <a:ea typeface="Courier New"/>
                <a:cs typeface="Courier New"/>
                <a:sym typeface="Courier New"/>
              </a:rPr>
              <a:t>// ⇒ false</a:t>
            </a:r>
            <a:endParaRPr sz="2000">
              <a:solidFill>
                <a:srgbClr val="FF79C6"/>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80"/>
          <p:cNvSpPr txBox="1"/>
          <p:nvPr/>
        </p:nvSpPr>
        <p:spPr>
          <a:xfrm>
            <a:off x="1671825" y="3728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REVERSE</a:t>
            </a:r>
            <a:endParaRPr i="1" sz="4500">
              <a:latin typeface="Anton"/>
              <a:ea typeface="Anton"/>
              <a:cs typeface="Anton"/>
              <a:sym typeface="Anton"/>
            </a:endParaRPr>
          </a:p>
        </p:txBody>
      </p:sp>
      <p:sp>
        <p:nvSpPr>
          <p:cNvPr id="465" name="Google Shape;465;p80"/>
          <p:cNvSpPr txBox="1"/>
          <p:nvPr/>
        </p:nvSpPr>
        <p:spPr>
          <a:xfrm>
            <a:off x="388725" y="1102700"/>
            <a:ext cx="82323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lang="en-GB" sz="1900">
                <a:solidFill>
                  <a:schemeClr val="dk1"/>
                </a:solidFill>
                <a:latin typeface="Helvetica Neue Light"/>
                <a:ea typeface="Helvetica Neue Light"/>
                <a:cs typeface="Helvetica Neue Light"/>
                <a:sym typeface="Helvetica Neue Light"/>
              </a:rPr>
              <a:t>Como su nombre lo indica, el</a:t>
            </a:r>
            <a:r>
              <a:rPr b="1" lang="en-GB" sz="1900">
                <a:solidFill>
                  <a:schemeClr val="dk1"/>
                </a:solidFill>
                <a:latin typeface="Helvetica Neue"/>
                <a:ea typeface="Helvetica Neue"/>
                <a:cs typeface="Helvetica Neue"/>
                <a:sym typeface="Helvetica Neue"/>
              </a:rPr>
              <a:t> método reverse()</a:t>
            </a:r>
            <a:r>
              <a:rPr lang="en-GB" sz="1900">
                <a:solidFill>
                  <a:schemeClr val="dk1"/>
                </a:solidFill>
                <a:latin typeface="Helvetica Neue Light"/>
                <a:ea typeface="Helvetica Neue Light"/>
                <a:cs typeface="Helvetica Neue Light"/>
                <a:sym typeface="Helvetica Neue Light"/>
              </a:rPr>
              <a:t> </a:t>
            </a:r>
            <a:r>
              <a:rPr lang="en-GB" sz="1900">
                <a:solidFill>
                  <a:schemeClr val="dk1"/>
                </a:solidFill>
                <a:highlight>
                  <a:srgbClr val="EF89D2"/>
                </a:highlight>
                <a:latin typeface="Helvetica Neue Light"/>
                <a:ea typeface="Helvetica Neue Light"/>
                <a:cs typeface="Helvetica Neue Light"/>
                <a:sym typeface="Helvetica Neue Light"/>
              </a:rPr>
              <a:t>invierte el orden de los elementos</a:t>
            </a:r>
            <a:r>
              <a:rPr lang="en-GB" sz="1900">
                <a:solidFill>
                  <a:schemeClr val="dk1"/>
                </a:solidFill>
                <a:latin typeface="Helvetica Neue Light"/>
                <a:ea typeface="Helvetica Neue Light"/>
                <a:cs typeface="Helvetica Neue Light"/>
                <a:sym typeface="Helvetica Neue Light"/>
              </a:rPr>
              <a:t> dentro de un array.</a:t>
            </a:r>
            <a:endParaRPr sz="4100">
              <a:solidFill>
                <a:schemeClr val="dk1"/>
              </a:solidFill>
              <a:highlight>
                <a:srgbClr val="FFFFFF"/>
              </a:highlight>
              <a:latin typeface="Helvetica Neue Light"/>
              <a:ea typeface="Helvetica Neue Light"/>
              <a:cs typeface="Helvetica Neue Light"/>
              <a:sym typeface="Helvetica Neue Light"/>
            </a:endParaRPr>
          </a:p>
        </p:txBody>
      </p:sp>
      <p:pic>
        <p:nvPicPr>
          <p:cNvPr id="466" name="Google Shape;466;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7" name="Google Shape;467;p80"/>
          <p:cNvSpPr txBox="1"/>
          <p:nvPr/>
        </p:nvSpPr>
        <p:spPr>
          <a:xfrm>
            <a:off x="251475" y="2436625"/>
            <a:ext cx="8777400" cy="182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just">
              <a:lnSpc>
                <a:spcPct val="135714"/>
              </a:lnSpc>
              <a:spcBef>
                <a:spcPts val="0"/>
              </a:spcBef>
              <a:spcAft>
                <a:spcPts val="0"/>
              </a:spcAft>
              <a:buNone/>
            </a:pPr>
            <a:r>
              <a:rPr lang="en-GB" sz="1700">
                <a:solidFill>
                  <a:srgbClr val="FF79C6"/>
                </a:solidFill>
                <a:latin typeface="Courier New"/>
                <a:ea typeface="Courier New"/>
                <a:cs typeface="Courier New"/>
                <a:sym typeface="Courier New"/>
              </a:rPr>
              <a:t>const</a:t>
            </a:r>
            <a:r>
              <a:rPr lang="en-GB" sz="1700">
                <a:solidFill>
                  <a:srgbClr val="F8F8F2"/>
                </a:solidFill>
                <a:latin typeface="Courier New"/>
                <a:ea typeface="Courier New"/>
                <a:cs typeface="Courier New"/>
                <a:sym typeface="Courier New"/>
              </a:rPr>
              <a:t> </a:t>
            </a: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 </a:t>
            </a:r>
            <a:r>
              <a:rPr lang="en-GB" sz="1700">
                <a:solidFill>
                  <a:srgbClr val="FF79C6"/>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Rita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Pedro</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Miguel</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Ana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 </a:t>
            </a:r>
            <a:r>
              <a:rPr lang="en-GB" sz="1700">
                <a:solidFill>
                  <a:srgbClr val="E9F284"/>
                </a:solidFill>
                <a:latin typeface="Courier New"/>
                <a:ea typeface="Courier New"/>
                <a:cs typeface="Courier New"/>
                <a:sym typeface="Courier New"/>
              </a:rPr>
              <a:t>'</a:t>
            </a:r>
            <a:r>
              <a:rPr lang="en-GB" sz="1700">
                <a:solidFill>
                  <a:srgbClr val="F1FA8C"/>
                </a:solidFill>
                <a:latin typeface="Courier New"/>
                <a:ea typeface="Courier New"/>
                <a:cs typeface="Courier New"/>
                <a:sym typeface="Courier New"/>
              </a:rPr>
              <a:t>Vanesa</a:t>
            </a:r>
            <a:r>
              <a:rPr lang="en-GB" sz="1700">
                <a:solidFill>
                  <a:srgbClr val="E9F284"/>
                </a:solidFill>
                <a:latin typeface="Courier New"/>
                <a:ea typeface="Courier New"/>
                <a:cs typeface="Courier New"/>
                <a:sym typeface="Courier New"/>
              </a:rPr>
              <a:t>'</a:t>
            </a:r>
            <a:r>
              <a:rPr lang="en-GB" sz="1700">
                <a:solidFill>
                  <a:srgbClr val="F8F8F2"/>
                </a:solidFill>
                <a:latin typeface="Courier New"/>
                <a:ea typeface="Courier New"/>
                <a:cs typeface="Courier New"/>
                <a:sym typeface="Courier New"/>
              </a:rPr>
              <a:t>]</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sz="1700">
                <a:solidFill>
                  <a:srgbClr val="BD93F9"/>
                </a:solidFill>
                <a:latin typeface="Courier New"/>
                <a:ea typeface="Courier New"/>
                <a:cs typeface="Courier New"/>
                <a:sym typeface="Courier New"/>
              </a:rPr>
              <a:t>nombres</a:t>
            </a:r>
            <a:r>
              <a:rPr lang="en-GB" sz="1700">
                <a:solidFill>
                  <a:srgbClr val="F8F8F2"/>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reverse()</a:t>
            </a:r>
            <a:endParaRPr sz="1700">
              <a:solidFill>
                <a:srgbClr val="6272A4"/>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sz="1700">
                <a:solidFill>
                  <a:srgbClr val="F8F8F2"/>
                </a:solidFill>
                <a:latin typeface="Courier New"/>
                <a:ea typeface="Courier New"/>
                <a:cs typeface="Courier New"/>
                <a:sym typeface="Courier New"/>
              </a:rPr>
              <a:t>console</a:t>
            </a:r>
            <a:r>
              <a:rPr lang="en-GB" sz="1700">
                <a:solidFill>
                  <a:srgbClr val="6272A4"/>
                </a:solidFill>
                <a:latin typeface="Courier New"/>
                <a:ea typeface="Courier New"/>
                <a:cs typeface="Courier New"/>
                <a:sym typeface="Courier New"/>
              </a:rPr>
              <a:t>.</a:t>
            </a:r>
            <a:r>
              <a:rPr lang="en-GB" sz="1700">
                <a:solidFill>
                  <a:srgbClr val="50FA7B"/>
                </a:solidFill>
                <a:latin typeface="Courier New"/>
                <a:ea typeface="Courier New"/>
                <a:cs typeface="Courier New"/>
                <a:sym typeface="Courier New"/>
              </a:rPr>
              <a:t>log</a:t>
            </a:r>
            <a:r>
              <a:rPr lang="en-GB" sz="1700">
                <a:solidFill>
                  <a:srgbClr val="F8F8F2"/>
                </a:solidFill>
                <a:latin typeface="Courier New"/>
                <a:ea typeface="Courier New"/>
                <a:cs typeface="Courier New"/>
                <a:sym typeface="Courier New"/>
              </a:rPr>
              <a:t>(</a:t>
            </a:r>
            <a:r>
              <a:rPr lang="en-GB" sz="1700">
                <a:solidFill>
                  <a:srgbClr val="BD93F9"/>
                </a:solidFill>
                <a:latin typeface="Courier New"/>
                <a:ea typeface="Courier New"/>
                <a:cs typeface="Courier New"/>
                <a:sym typeface="Courier New"/>
              </a:rPr>
              <a:t> nombres</a:t>
            </a:r>
            <a:r>
              <a:rPr lang="en-GB" sz="1700">
                <a:solidFill>
                  <a:srgbClr val="F8F8F2"/>
                </a:solidFill>
                <a:latin typeface="Courier New"/>
                <a:ea typeface="Courier New"/>
                <a:cs typeface="Courier New"/>
                <a:sym typeface="Courier New"/>
              </a:rPr>
              <a:t> ) </a:t>
            </a:r>
            <a:endParaRPr sz="1700">
              <a:solidFill>
                <a:srgbClr val="F8F8F2"/>
              </a:solidFill>
              <a:latin typeface="Courier New"/>
              <a:ea typeface="Courier New"/>
              <a:cs typeface="Courier New"/>
              <a:sym typeface="Courier New"/>
            </a:endParaRPr>
          </a:p>
          <a:p>
            <a:pPr indent="0" lvl="0" marL="0" rtl="0" algn="just">
              <a:lnSpc>
                <a:spcPct val="135714"/>
              </a:lnSpc>
              <a:spcBef>
                <a:spcPts val="0"/>
              </a:spcBef>
              <a:spcAft>
                <a:spcPts val="0"/>
              </a:spcAft>
              <a:buNone/>
            </a:pPr>
            <a:r>
              <a:rPr lang="en-GB" sz="1700">
                <a:solidFill>
                  <a:srgbClr val="6272A4"/>
                </a:solidFill>
                <a:latin typeface="Courier New"/>
                <a:ea typeface="Courier New"/>
                <a:cs typeface="Courier New"/>
                <a:sym typeface="Courier New"/>
              </a:rPr>
              <a:t>// ⇒ ['Vanesa', 'Ana','Miguel', 'Pedro','Rita']</a:t>
            </a:r>
            <a:endParaRPr sz="2100">
              <a:solidFill>
                <a:srgbClr val="FF79C6"/>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54"/>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ARRAYS</a:t>
            </a:r>
            <a:endParaRPr b="0" i="1" sz="3600" u="none" cap="none" strike="noStrike">
              <a:solidFill>
                <a:srgbClr val="121212"/>
              </a:solidFill>
              <a:latin typeface="Anton"/>
              <a:ea typeface="Anton"/>
              <a:cs typeface="Anton"/>
              <a:sym typeface="Anton"/>
            </a:endParaRPr>
          </a:p>
        </p:txBody>
      </p:sp>
      <p:sp>
        <p:nvSpPr>
          <p:cNvPr id="210" name="Google Shape;210;p54"/>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211" name="Google Shape;211;p54"/>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6</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1"/>
          <p:cNvSpPr txBox="1"/>
          <p:nvPr/>
        </p:nvSpPr>
        <p:spPr>
          <a:xfrm>
            <a:off x="346425" y="668850"/>
            <a:ext cx="5259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REVERSE</a:t>
            </a:r>
            <a:endParaRPr i="1" sz="4500">
              <a:latin typeface="Anton"/>
              <a:ea typeface="Anton"/>
              <a:cs typeface="Anton"/>
              <a:sym typeface="Anton"/>
            </a:endParaRPr>
          </a:p>
        </p:txBody>
      </p:sp>
      <p:pic>
        <p:nvPicPr>
          <p:cNvPr id="473" name="Google Shape;473;p81"/>
          <p:cNvPicPr preferRelativeResize="0"/>
          <p:nvPr/>
        </p:nvPicPr>
        <p:blipFill rotWithShape="1">
          <a:blip r:embed="rId3">
            <a:alphaModFix/>
          </a:blip>
          <a:srcRect b="0" l="32736" r="30252" t="0"/>
          <a:stretch/>
        </p:blipFill>
        <p:spPr>
          <a:xfrm>
            <a:off x="5824425" y="0"/>
            <a:ext cx="3392524" cy="5143500"/>
          </a:xfrm>
          <a:prstGeom prst="rect">
            <a:avLst/>
          </a:prstGeom>
          <a:noFill/>
          <a:ln>
            <a:noFill/>
          </a:ln>
        </p:spPr>
      </p:pic>
      <p:sp>
        <p:nvSpPr>
          <p:cNvPr id="474" name="Google Shape;474;p81"/>
          <p:cNvSpPr txBox="1"/>
          <p:nvPr/>
        </p:nvSpPr>
        <p:spPr>
          <a:xfrm>
            <a:off x="1048425" y="1811100"/>
            <a:ext cx="3855000" cy="15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b="1" lang="en-GB" sz="2000">
                <a:solidFill>
                  <a:schemeClr val="dk1"/>
                </a:solidFill>
                <a:latin typeface="Helvetica Neue"/>
                <a:ea typeface="Helvetica Neue"/>
                <a:cs typeface="Helvetica Neue"/>
                <a:sym typeface="Helvetica Neue"/>
              </a:rPr>
              <a:t>Cuid</a:t>
            </a:r>
            <a:r>
              <a:rPr b="1" lang="en-GB" sz="2000">
                <a:solidFill>
                  <a:schemeClr val="dk1"/>
                </a:solidFill>
                <a:latin typeface="Helvetica Neue"/>
                <a:ea typeface="Helvetica Neue"/>
                <a:cs typeface="Helvetica Neue"/>
                <a:sym typeface="Helvetica Neue"/>
              </a:rPr>
              <a:t>ado</a:t>
            </a:r>
            <a:r>
              <a:rPr lang="en-GB" sz="2000">
                <a:solidFill>
                  <a:schemeClr val="dk1"/>
                </a:solidFill>
                <a:latin typeface="Helvetica Neue Light"/>
                <a:ea typeface="Helvetica Neue Light"/>
                <a:cs typeface="Helvetica Neue Light"/>
                <a:sym typeface="Helvetica Neue Light"/>
              </a:rPr>
              <a:t> porque el método reverse es </a:t>
            </a:r>
            <a:r>
              <a:rPr i="1" lang="en-GB" sz="2000">
                <a:solidFill>
                  <a:schemeClr val="dk1"/>
                </a:solidFill>
                <a:latin typeface="Helvetica Neue Light"/>
                <a:ea typeface="Helvetica Neue Light"/>
                <a:cs typeface="Helvetica Neue Light"/>
                <a:sym typeface="Helvetica Neue Light"/>
              </a:rPr>
              <a:t>destructivo</a:t>
            </a:r>
            <a:r>
              <a:rPr lang="en-GB" sz="20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E0FF00"/>
                </a:highlight>
                <a:latin typeface="Helvetica Neue Light"/>
                <a:ea typeface="Helvetica Neue Light"/>
                <a:cs typeface="Helvetica Neue Light"/>
                <a:sym typeface="Helvetica Neue Light"/>
              </a:rPr>
              <a:t>o sea que modifica </a:t>
            </a:r>
            <a:r>
              <a:rPr lang="en-GB" sz="2000">
                <a:solidFill>
                  <a:schemeClr val="dk1"/>
                </a:solidFill>
                <a:highlight>
                  <a:srgbClr val="E0FF00"/>
                </a:highlight>
                <a:latin typeface="Helvetica Neue Light"/>
                <a:ea typeface="Helvetica Neue Light"/>
                <a:cs typeface="Helvetica Neue Light"/>
                <a:sym typeface="Helvetica Neue Light"/>
              </a:rPr>
              <a:t>el array original,</a:t>
            </a:r>
            <a:r>
              <a:rPr lang="en-GB" sz="2000">
                <a:solidFill>
                  <a:schemeClr val="dk1"/>
                </a:solidFill>
                <a:highlight>
                  <a:schemeClr val="lt1"/>
                </a:highlight>
                <a:latin typeface="Helvetica Neue Light"/>
                <a:ea typeface="Helvetica Neue Light"/>
                <a:cs typeface="Helvetica Neue Light"/>
                <a:sym typeface="Helvetica Neue Light"/>
              </a:rPr>
              <a:t> al igual que los métodos para agregar o quitar elementos.</a:t>
            </a:r>
            <a:endParaRPr sz="20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82"/>
          <p:cNvPicPr preferRelativeResize="0"/>
          <p:nvPr/>
        </p:nvPicPr>
        <p:blipFill>
          <a:blip r:embed="rId3">
            <a:alphaModFix/>
          </a:blip>
          <a:stretch>
            <a:fillRect/>
          </a:stretch>
        </p:blipFill>
        <p:spPr>
          <a:xfrm>
            <a:off x="766050" y="625800"/>
            <a:ext cx="814700" cy="814700"/>
          </a:xfrm>
          <a:prstGeom prst="rect">
            <a:avLst/>
          </a:prstGeom>
          <a:noFill/>
          <a:ln>
            <a:noFill/>
          </a:ln>
        </p:spPr>
      </p:pic>
      <p:sp>
        <p:nvSpPr>
          <p:cNvPr id="480" name="Google Shape;480;p82"/>
          <p:cNvSpPr txBox="1"/>
          <p:nvPr/>
        </p:nvSpPr>
        <p:spPr>
          <a:xfrm>
            <a:off x="1856075" y="625800"/>
            <a:ext cx="64488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a:t>
            </a:r>
            <a:r>
              <a:rPr lang="en-GB" sz="2000">
                <a:latin typeface="Helvetica Neue Light"/>
                <a:ea typeface="Helvetica Neue Light"/>
                <a:cs typeface="Helvetica Neue Light"/>
                <a:sym typeface="Helvetica Neue Light"/>
              </a:rPr>
              <a:t>síntesis</a:t>
            </a:r>
            <a:r>
              <a:rPr lang="en-GB" sz="2000">
                <a:latin typeface="Helvetica Neue Light"/>
                <a:ea typeface="Helvetica Neue Light"/>
                <a:cs typeface="Helvetica Neue Light"/>
                <a:sym typeface="Helvetica Neue Light"/>
              </a:rPr>
              <a:t>,</a:t>
            </a:r>
            <a:endParaRPr sz="2000">
              <a:solidFill>
                <a:srgbClr val="0000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GB" sz="3000">
                <a:latin typeface="Anton"/>
                <a:ea typeface="Anton"/>
                <a:cs typeface="Anton"/>
                <a:sym typeface="Anton"/>
              </a:rPr>
              <a:t>MÉTODOS Y PROPIEDADES MÁS COMUNES</a:t>
            </a:r>
            <a:endParaRPr i="1" sz="3000">
              <a:latin typeface="Anton"/>
              <a:ea typeface="Anton"/>
              <a:cs typeface="Anton"/>
              <a:sym typeface="Anton"/>
            </a:endParaRPr>
          </a:p>
        </p:txBody>
      </p:sp>
      <p:sp>
        <p:nvSpPr>
          <p:cNvPr id="481" name="Google Shape;481;p82"/>
          <p:cNvSpPr/>
          <p:nvPr/>
        </p:nvSpPr>
        <p:spPr>
          <a:xfrm>
            <a:off x="436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lenght</a:t>
            </a:r>
            <a:endParaRPr sz="1300">
              <a:solidFill>
                <a:srgbClr val="222222"/>
              </a:solidFill>
              <a:latin typeface="Helvetica Neue"/>
              <a:ea typeface="Helvetica Neue"/>
              <a:cs typeface="Helvetica Neue"/>
              <a:sym typeface="Helvetica Neue"/>
            </a:endParaRPr>
          </a:p>
        </p:txBody>
      </p:sp>
      <p:sp>
        <p:nvSpPr>
          <p:cNvPr id="482" name="Google Shape;482;p82"/>
          <p:cNvSpPr/>
          <p:nvPr/>
        </p:nvSpPr>
        <p:spPr>
          <a:xfrm>
            <a:off x="1368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push</a:t>
            </a:r>
            <a:endParaRPr sz="1300">
              <a:solidFill>
                <a:srgbClr val="222222"/>
              </a:solidFill>
              <a:latin typeface="Helvetica Neue"/>
              <a:ea typeface="Helvetica Neue"/>
              <a:cs typeface="Helvetica Neue"/>
              <a:sym typeface="Helvetica Neue"/>
            </a:endParaRPr>
          </a:p>
        </p:txBody>
      </p:sp>
      <p:sp>
        <p:nvSpPr>
          <p:cNvPr id="483" name="Google Shape;483;p82"/>
          <p:cNvSpPr/>
          <p:nvPr/>
        </p:nvSpPr>
        <p:spPr>
          <a:xfrm>
            <a:off x="2300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shift</a:t>
            </a:r>
            <a:endParaRPr sz="1300">
              <a:solidFill>
                <a:srgbClr val="222222"/>
              </a:solidFill>
              <a:latin typeface="Helvetica Neue"/>
              <a:ea typeface="Helvetica Neue"/>
              <a:cs typeface="Helvetica Neue"/>
              <a:sym typeface="Helvetica Neue"/>
            </a:endParaRPr>
          </a:p>
        </p:txBody>
      </p:sp>
      <p:sp>
        <p:nvSpPr>
          <p:cNvPr id="484" name="Google Shape;484;p82"/>
          <p:cNvSpPr/>
          <p:nvPr/>
        </p:nvSpPr>
        <p:spPr>
          <a:xfrm>
            <a:off x="1368600" y="2480775"/>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unshift</a:t>
            </a:r>
            <a:endParaRPr sz="1300">
              <a:solidFill>
                <a:srgbClr val="222222"/>
              </a:solidFill>
              <a:latin typeface="Helvetica Neue"/>
              <a:ea typeface="Helvetica Neue"/>
              <a:cs typeface="Helvetica Neue"/>
              <a:sym typeface="Helvetica Neue"/>
            </a:endParaRPr>
          </a:p>
        </p:txBody>
      </p:sp>
      <p:sp>
        <p:nvSpPr>
          <p:cNvPr id="485" name="Google Shape;485;p82"/>
          <p:cNvSpPr/>
          <p:nvPr/>
        </p:nvSpPr>
        <p:spPr>
          <a:xfrm>
            <a:off x="2300600" y="2480775"/>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pop</a:t>
            </a:r>
            <a:endParaRPr sz="1300">
              <a:solidFill>
                <a:srgbClr val="222222"/>
              </a:solidFill>
              <a:latin typeface="Helvetica Neue"/>
              <a:ea typeface="Helvetica Neue"/>
              <a:cs typeface="Helvetica Neue"/>
              <a:sym typeface="Helvetica Neue"/>
            </a:endParaRPr>
          </a:p>
        </p:txBody>
      </p:sp>
      <p:sp>
        <p:nvSpPr>
          <p:cNvPr id="486" name="Google Shape;486;p82"/>
          <p:cNvSpPr/>
          <p:nvPr/>
        </p:nvSpPr>
        <p:spPr>
          <a:xfrm>
            <a:off x="2300600" y="293150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splice</a:t>
            </a:r>
            <a:endParaRPr sz="1300">
              <a:solidFill>
                <a:srgbClr val="222222"/>
              </a:solidFill>
              <a:latin typeface="Helvetica Neue"/>
              <a:ea typeface="Helvetica Neue"/>
              <a:cs typeface="Helvetica Neue"/>
              <a:sym typeface="Helvetica Neue"/>
            </a:endParaRPr>
          </a:p>
        </p:txBody>
      </p:sp>
      <p:sp>
        <p:nvSpPr>
          <p:cNvPr id="487" name="Google Shape;487;p82"/>
          <p:cNvSpPr/>
          <p:nvPr/>
        </p:nvSpPr>
        <p:spPr>
          <a:xfrm>
            <a:off x="3232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join</a:t>
            </a:r>
            <a:endParaRPr sz="1300">
              <a:solidFill>
                <a:srgbClr val="222222"/>
              </a:solidFill>
              <a:latin typeface="Helvetica Neue"/>
              <a:ea typeface="Helvetica Neue"/>
              <a:cs typeface="Helvetica Neue"/>
              <a:sym typeface="Helvetica Neue"/>
            </a:endParaRPr>
          </a:p>
        </p:txBody>
      </p:sp>
      <p:sp>
        <p:nvSpPr>
          <p:cNvPr id="488" name="Google Shape;488;p82"/>
          <p:cNvSpPr/>
          <p:nvPr/>
        </p:nvSpPr>
        <p:spPr>
          <a:xfrm>
            <a:off x="4164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concat</a:t>
            </a:r>
            <a:endParaRPr sz="1300">
              <a:solidFill>
                <a:srgbClr val="222222"/>
              </a:solidFill>
              <a:latin typeface="Helvetica Neue"/>
              <a:ea typeface="Helvetica Neue"/>
              <a:cs typeface="Helvetica Neue"/>
              <a:sym typeface="Helvetica Neue"/>
            </a:endParaRPr>
          </a:p>
        </p:txBody>
      </p:sp>
      <p:sp>
        <p:nvSpPr>
          <p:cNvPr id="489" name="Google Shape;489;p82"/>
          <p:cNvSpPr/>
          <p:nvPr/>
        </p:nvSpPr>
        <p:spPr>
          <a:xfrm>
            <a:off x="5096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slice</a:t>
            </a:r>
            <a:endParaRPr sz="1300">
              <a:solidFill>
                <a:srgbClr val="222222"/>
              </a:solidFill>
              <a:latin typeface="Helvetica Neue"/>
              <a:ea typeface="Helvetica Neue"/>
              <a:cs typeface="Helvetica Neue"/>
              <a:sym typeface="Helvetica Neue"/>
            </a:endParaRPr>
          </a:p>
        </p:txBody>
      </p:sp>
      <p:sp>
        <p:nvSpPr>
          <p:cNvPr id="490" name="Google Shape;490;p82"/>
          <p:cNvSpPr/>
          <p:nvPr/>
        </p:nvSpPr>
        <p:spPr>
          <a:xfrm>
            <a:off x="6028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indexOf</a:t>
            </a:r>
            <a:endParaRPr sz="1300">
              <a:solidFill>
                <a:srgbClr val="222222"/>
              </a:solidFill>
              <a:latin typeface="Helvetica Neue"/>
              <a:ea typeface="Helvetica Neue"/>
              <a:cs typeface="Helvetica Neue"/>
              <a:sym typeface="Helvetica Neue"/>
            </a:endParaRPr>
          </a:p>
        </p:txBody>
      </p:sp>
      <p:sp>
        <p:nvSpPr>
          <p:cNvPr id="491" name="Google Shape;491;p82"/>
          <p:cNvSpPr/>
          <p:nvPr/>
        </p:nvSpPr>
        <p:spPr>
          <a:xfrm>
            <a:off x="6960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includes</a:t>
            </a:r>
            <a:endParaRPr sz="1300">
              <a:solidFill>
                <a:srgbClr val="222222"/>
              </a:solidFill>
              <a:latin typeface="Helvetica Neue"/>
              <a:ea typeface="Helvetica Neue"/>
              <a:cs typeface="Helvetica Neue"/>
              <a:sym typeface="Helvetica Neue"/>
            </a:endParaRPr>
          </a:p>
        </p:txBody>
      </p:sp>
      <p:sp>
        <p:nvSpPr>
          <p:cNvPr id="492" name="Google Shape;492;p82"/>
          <p:cNvSpPr/>
          <p:nvPr/>
        </p:nvSpPr>
        <p:spPr>
          <a:xfrm>
            <a:off x="7892600" y="2030050"/>
            <a:ext cx="814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reverse</a:t>
            </a:r>
            <a:endParaRPr sz="1300">
              <a:solidFill>
                <a:srgbClr val="222222"/>
              </a:solidFill>
              <a:latin typeface="Helvetica Neue"/>
              <a:ea typeface="Helvetica Neue"/>
              <a:cs typeface="Helvetica Neue"/>
              <a:sym typeface="Helvetica Neue"/>
            </a:endParaRPr>
          </a:p>
        </p:txBody>
      </p:sp>
      <p:sp>
        <p:nvSpPr>
          <p:cNvPr id="493" name="Google Shape;493;p82"/>
          <p:cNvSpPr/>
          <p:nvPr/>
        </p:nvSpPr>
        <p:spPr>
          <a:xfrm>
            <a:off x="436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averiguar longitud</a:t>
            </a:r>
            <a:endParaRPr sz="1100">
              <a:solidFill>
                <a:srgbClr val="222222"/>
              </a:solidFill>
              <a:latin typeface="Helvetica Neue"/>
              <a:ea typeface="Helvetica Neue"/>
              <a:cs typeface="Helvetica Neue"/>
              <a:sym typeface="Helvetica Neue"/>
            </a:endParaRPr>
          </a:p>
        </p:txBody>
      </p:sp>
      <p:sp>
        <p:nvSpPr>
          <p:cNvPr id="494" name="Google Shape;494;p82"/>
          <p:cNvSpPr/>
          <p:nvPr/>
        </p:nvSpPr>
        <p:spPr>
          <a:xfrm>
            <a:off x="1368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agregar</a:t>
            </a:r>
            <a:endParaRPr sz="1100">
              <a:solidFill>
                <a:srgbClr val="222222"/>
              </a:solidFill>
              <a:latin typeface="Helvetica Neue"/>
              <a:ea typeface="Helvetica Neue"/>
              <a:cs typeface="Helvetica Neue"/>
              <a:sym typeface="Helvetica Neue"/>
            </a:endParaRPr>
          </a:p>
        </p:txBody>
      </p:sp>
      <p:sp>
        <p:nvSpPr>
          <p:cNvPr id="495" name="Google Shape;495;p82"/>
          <p:cNvSpPr/>
          <p:nvPr/>
        </p:nvSpPr>
        <p:spPr>
          <a:xfrm>
            <a:off x="2300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quitar</a:t>
            </a:r>
            <a:endParaRPr sz="1100">
              <a:solidFill>
                <a:srgbClr val="222222"/>
              </a:solidFill>
              <a:latin typeface="Helvetica Neue"/>
              <a:ea typeface="Helvetica Neue"/>
              <a:cs typeface="Helvetica Neue"/>
              <a:sym typeface="Helvetica Neue"/>
            </a:endParaRPr>
          </a:p>
        </p:txBody>
      </p:sp>
      <p:sp>
        <p:nvSpPr>
          <p:cNvPr id="496" name="Google Shape;496;p82"/>
          <p:cNvSpPr/>
          <p:nvPr/>
        </p:nvSpPr>
        <p:spPr>
          <a:xfrm>
            <a:off x="3232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juntar</a:t>
            </a:r>
            <a:endParaRPr sz="1100">
              <a:solidFill>
                <a:srgbClr val="222222"/>
              </a:solidFill>
              <a:latin typeface="Helvetica Neue"/>
              <a:ea typeface="Helvetica Neue"/>
              <a:cs typeface="Helvetica Neue"/>
              <a:sym typeface="Helvetica Neue"/>
            </a:endParaRPr>
          </a:p>
        </p:txBody>
      </p:sp>
      <p:sp>
        <p:nvSpPr>
          <p:cNvPr id="497" name="Google Shape;497;p82"/>
          <p:cNvSpPr/>
          <p:nvPr/>
        </p:nvSpPr>
        <p:spPr>
          <a:xfrm>
            <a:off x="4164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combinar</a:t>
            </a:r>
            <a:endParaRPr sz="1100">
              <a:solidFill>
                <a:srgbClr val="222222"/>
              </a:solidFill>
              <a:latin typeface="Helvetica Neue"/>
              <a:ea typeface="Helvetica Neue"/>
              <a:cs typeface="Helvetica Neue"/>
              <a:sym typeface="Helvetica Neue"/>
            </a:endParaRPr>
          </a:p>
        </p:txBody>
      </p:sp>
      <p:sp>
        <p:nvSpPr>
          <p:cNvPr id="498" name="Google Shape;498;p82"/>
          <p:cNvSpPr/>
          <p:nvPr/>
        </p:nvSpPr>
        <p:spPr>
          <a:xfrm>
            <a:off x="5096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cortar</a:t>
            </a:r>
            <a:endParaRPr sz="1100">
              <a:solidFill>
                <a:srgbClr val="222222"/>
              </a:solidFill>
              <a:latin typeface="Helvetica Neue"/>
              <a:ea typeface="Helvetica Neue"/>
              <a:cs typeface="Helvetica Neue"/>
              <a:sym typeface="Helvetica Neue"/>
            </a:endParaRPr>
          </a:p>
        </p:txBody>
      </p:sp>
      <p:sp>
        <p:nvSpPr>
          <p:cNvPr id="499" name="Google Shape;499;p82"/>
          <p:cNvSpPr/>
          <p:nvPr/>
        </p:nvSpPr>
        <p:spPr>
          <a:xfrm>
            <a:off x="6028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obtener índice</a:t>
            </a:r>
            <a:endParaRPr sz="1100">
              <a:solidFill>
                <a:srgbClr val="222222"/>
              </a:solidFill>
              <a:latin typeface="Helvetica Neue"/>
              <a:ea typeface="Helvetica Neue"/>
              <a:cs typeface="Helvetica Neue"/>
              <a:sym typeface="Helvetica Neue"/>
            </a:endParaRPr>
          </a:p>
        </p:txBody>
      </p:sp>
      <p:sp>
        <p:nvSpPr>
          <p:cNvPr id="500" name="Google Shape;500;p82"/>
          <p:cNvSpPr/>
          <p:nvPr/>
        </p:nvSpPr>
        <p:spPr>
          <a:xfrm>
            <a:off x="6960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verificar existencia</a:t>
            </a:r>
            <a:endParaRPr sz="1100">
              <a:solidFill>
                <a:srgbClr val="222222"/>
              </a:solidFill>
              <a:latin typeface="Helvetica Neue"/>
              <a:ea typeface="Helvetica Neue"/>
              <a:cs typeface="Helvetica Neue"/>
              <a:sym typeface="Helvetica Neue"/>
            </a:endParaRPr>
          </a:p>
        </p:txBody>
      </p:sp>
      <p:sp>
        <p:nvSpPr>
          <p:cNvPr id="501" name="Google Shape;501;p82"/>
          <p:cNvSpPr/>
          <p:nvPr/>
        </p:nvSpPr>
        <p:spPr>
          <a:xfrm>
            <a:off x="7892600" y="3617275"/>
            <a:ext cx="814800" cy="7116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invertir el orden</a:t>
            </a:r>
            <a:endParaRPr sz="1100">
              <a:solidFill>
                <a:srgbClr val="222222"/>
              </a:solidFill>
              <a:latin typeface="Helvetica Neue"/>
              <a:ea typeface="Helvetica Neue"/>
              <a:cs typeface="Helvetica Neue"/>
              <a:sym typeface="Helvetica Neue"/>
            </a:endParaRPr>
          </a:p>
        </p:txBody>
      </p:sp>
      <p:cxnSp>
        <p:nvCxnSpPr>
          <p:cNvPr id="502" name="Google Shape;502;p82"/>
          <p:cNvCxnSpPr/>
          <p:nvPr/>
        </p:nvCxnSpPr>
        <p:spPr>
          <a:xfrm>
            <a:off x="807600" y="1786875"/>
            <a:ext cx="7488000" cy="36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82"/>
          <p:cNvCxnSpPr>
            <a:stCxn id="480" idx="2"/>
            <a:endCxn id="480" idx="2"/>
          </p:cNvCxnSpPr>
          <p:nvPr/>
        </p:nvCxnSpPr>
        <p:spPr>
          <a:xfrm>
            <a:off x="5080475" y="1614900"/>
            <a:ext cx="0" cy="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82"/>
          <p:cNvCxnSpPr/>
          <p:nvPr/>
        </p:nvCxnSpPr>
        <p:spPr>
          <a:xfrm>
            <a:off x="5079425" y="1614900"/>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5" name="Google Shape;505;p82"/>
          <p:cNvCxnSpPr/>
          <p:nvPr/>
        </p:nvCxnSpPr>
        <p:spPr>
          <a:xfrm>
            <a:off x="5502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82"/>
          <p:cNvCxnSpPr/>
          <p:nvPr/>
        </p:nvCxnSpPr>
        <p:spPr>
          <a:xfrm>
            <a:off x="4570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82"/>
          <p:cNvCxnSpPr/>
          <p:nvPr/>
        </p:nvCxnSpPr>
        <p:spPr>
          <a:xfrm>
            <a:off x="2706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8" name="Google Shape;508;p82"/>
          <p:cNvCxnSpPr/>
          <p:nvPr/>
        </p:nvCxnSpPr>
        <p:spPr>
          <a:xfrm>
            <a:off x="3638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09" name="Google Shape;509;p82"/>
          <p:cNvCxnSpPr/>
          <p:nvPr/>
        </p:nvCxnSpPr>
        <p:spPr>
          <a:xfrm>
            <a:off x="1774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0" name="Google Shape;510;p82"/>
          <p:cNvCxnSpPr/>
          <p:nvPr/>
        </p:nvCxnSpPr>
        <p:spPr>
          <a:xfrm>
            <a:off x="80760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82"/>
          <p:cNvCxnSpPr/>
          <p:nvPr/>
        </p:nvCxnSpPr>
        <p:spPr>
          <a:xfrm>
            <a:off x="6434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82"/>
          <p:cNvCxnSpPr/>
          <p:nvPr/>
        </p:nvCxnSpPr>
        <p:spPr>
          <a:xfrm>
            <a:off x="7366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3" name="Google Shape;513;p82"/>
          <p:cNvCxnSpPr/>
          <p:nvPr/>
        </p:nvCxnSpPr>
        <p:spPr>
          <a:xfrm>
            <a:off x="8298950" y="1786875"/>
            <a:ext cx="2100" cy="1818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82"/>
          <p:cNvCxnSpPr>
            <a:stCxn id="481" idx="2"/>
            <a:endCxn id="493" idx="0"/>
          </p:cNvCxnSpPr>
          <p:nvPr/>
        </p:nvCxnSpPr>
        <p:spPr>
          <a:xfrm>
            <a:off x="844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82"/>
          <p:cNvCxnSpPr>
            <a:stCxn id="484" idx="2"/>
            <a:endCxn id="494" idx="0"/>
          </p:cNvCxnSpPr>
          <p:nvPr/>
        </p:nvCxnSpPr>
        <p:spPr>
          <a:xfrm>
            <a:off x="1776000" y="2811375"/>
            <a:ext cx="0" cy="80580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82"/>
          <p:cNvCxnSpPr>
            <a:stCxn id="486" idx="2"/>
            <a:endCxn id="495" idx="0"/>
          </p:cNvCxnSpPr>
          <p:nvPr/>
        </p:nvCxnSpPr>
        <p:spPr>
          <a:xfrm>
            <a:off x="2708000" y="3262100"/>
            <a:ext cx="0" cy="355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82"/>
          <p:cNvCxnSpPr>
            <a:stCxn id="487" idx="2"/>
            <a:endCxn id="496" idx="0"/>
          </p:cNvCxnSpPr>
          <p:nvPr/>
        </p:nvCxnSpPr>
        <p:spPr>
          <a:xfrm>
            <a:off x="3640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82"/>
          <p:cNvCxnSpPr>
            <a:stCxn id="488" idx="2"/>
            <a:endCxn id="497" idx="0"/>
          </p:cNvCxnSpPr>
          <p:nvPr/>
        </p:nvCxnSpPr>
        <p:spPr>
          <a:xfrm>
            <a:off x="4572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82"/>
          <p:cNvCxnSpPr>
            <a:stCxn id="489" idx="2"/>
            <a:endCxn id="498" idx="0"/>
          </p:cNvCxnSpPr>
          <p:nvPr/>
        </p:nvCxnSpPr>
        <p:spPr>
          <a:xfrm>
            <a:off x="5504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82"/>
          <p:cNvCxnSpPr>
            <a:stCxn id="490" idx="2"/>
            <a:endCxn id="499" idx="0"/>
          </p:cNvCxnSpPr>
          <p:nvPr/>
        </p:nvCxnSpPr>
        <p:spPr>
          <a:xfrm>
            <a:off x="6436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82"/>
          <p:cNvCxnSpPr>
            <a:stCxn id="491" idx="2"/>
            <a:endCxn id="500" idx="0"/>
          </p:cNvCxnSpPr>
          <p:nvPr/>
        </p:nvCxnSpPr>
        <p:spPr>
          <a:xfrm>
            <a:off x="7368000" y="2360650"/>
            <a:ext cx="0" cy="125670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82"/>
          <p:cNvCxnSpPr>
            <a:stCxn id="492" idx="2"/>
            <a:endCxn id="501" idx="0"/>
          </p:cNvCxnSpPr>
          <p:nvPr/>
        </p:nvCxnSpPr>
        <p:spPr>
          <a:xfrm>
            <a:off x="8300000" y="2360650"/>
            <a:ext cx="0" cy="1256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8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31" name="Shape 531"/>
        <p:cNvGrpSpPr/>
        <p:nvPr/>
      </p:nvGrpSpPr>
      <p:grpSpPr>
        <a:xfrm>
          <a:off x="0" y="0"/>
          <a:ext cx="0" cy="0"/>
          <a:chOff x="0" y="0"/>
          <a:chExt cx="0" cy="0"/>
        </a:xfrm>
      </p:grpSpPr>
      <p:sp>
        <p:nvSpPr>
          <p:cNvPr id="532" name="Google Shape;532;p84"/>
          <p:cNvSpPr txBox="1"/>
          <p:nvPr/>
        </p:nvSpPr>
        <p:spPr>
          <a:xfrm>
            <a:off x="1772250" y="2077200"/>
            <a:ext cx="5599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33" name="Google Shape;533;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34" name="Google Shape;534;p8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5"/>
          <p:cNvSpPr txBox="1"/>
          <p:nvPr/>
        </p:nvSpPr>
        <p:spPr>
          <a:xfrm>
            <a:off x="679500" y="0"/>
            <a:ext cx="6614700" cy="8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700">
                <a:solidFill>
                  <a:schemeClr val="dk1"/>
                </a:solidFill>
                <a:latin typeface="Anton"/>
                <a:ea typeface="Anton"/>
                <a:cs typeface="Anton"/>
                <a:sym typeface="Anton"/>
              </a:rPr>
              <a:t>EJEMPLO APLICADO: CARGAR ARRAY CON ENTRADAS</a:t>
            </a:r>
            <a:endParaRPr i="1" sz="2700">
              <a:latin typeface="Anton"/>
              <a:ea typeface="Anton"/>
              <a:cs typeface="Anton"/>
              <a:sym typeface="Anton"/>
            </a:endParaRPr>
          </a:p>
        </p:txBody>
      </p:sp>
      <p:sp>
        <p:nvSpPr>
          <p:cNvPr id="540" name="Google Shape;540;p85"/>
          <p:cNvSpPr txBox="1"/>
          <p:nvPr/>
        </p:nvSpPr>
        <p:spPr>
          <a:xfrm>
            <a:off x="679500" y="592875"/>
            <a:ext cx="7785000" cy="445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//Declaraciòn de array vacío y variable para determinar cantidad</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cantidad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//Empleo de do...while para cargar nombres en el array por prompt()</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do</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entrada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push</a:t>
            </a:r>
            <a:r>
              <a:rPr lang="en-GB" sz="1600">
                <a:solidFill>
                  <a:srgbClr val="F8F8F2"/>
                </a:solidFill>
                <a:latin typeface="Courier New"/>
                <a:ea typeface="Courier New"/>
                <a:cs typeface="Courier New"/>
                <a:sym typeface="Courier New"/>
              </a:rPr>
              <a:t>(entrada.</a:t>
            </a:r>
            <a:r>
              <a:rPr lang="en-GB" sz="1600">
                <a:solidFill>
                  <a:srgbClr val="50FA7B"/>
                </a:solidFill>
                <a:latin typeface="Courier New"/>
                <a:ea typeface="Courier New"/>
                <a:cs typeface="Courier New"/>
                <a:sym typeface="Courier New"/>
              </a:rPr>
              <a:t>toUpperCase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.length);</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while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.length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cantidad)</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//Concatenamos un nuevo array de dos elementos</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nuevaLista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listaNombres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concat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EMA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//Salida con salto de línea usando join</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nuevaLista</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join</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\n</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pic>
        <p:nvPicPr>
          <p:cNvPr id="541" name="Google Shape;541;p85"/>
          <p:cNvPicPr preferRelativeResize="0"/>
          <p:nvPr/>
        </p:nvPicPr>
        <p:blipFill>
          <a:blip r:embed="rId3">
            <a:alphaModFix/>
          </a:blip>
          <a:stretch>
            <a:fillRect/>
          </a:stretch>
        </p:blipFill>
        <p:spPr>
          <a:xfrm>
            <a:off x="7861075" y="4718700"/>
            <a:ext cx="1186526" cy="330675"/>
          </a:xfrm>
          <a:prstGeom prst="rect">
            <a:avLst/>
          </a:prstGeom>
          <a:noFill/>
          <a:ln>
            <a:noFill/>
          </a:ln>
        </p:spPr>
      </p:pic>
      <p:pic>
        <p:nvPicPr>
          <p:cNvPr id="542" name="Google Shape;542;p85"/>
          <p:cNvPicPr preferRelativeResize="0"/>
          <p:nvPr/>
        </p:nvPicPr>
        <p:blipFill rotWithShape="1">
          <a:blip r:embed="rId4">
            <a:alphaModFix/>
          </a:blip>
          <a:srcRect b="0" l="0" r="0" t="0"/>
          <a:stretch/>
        </p:blipFill>
        <p:spPr>
          <a:xfrm>
            <a:off x="7941075" y="159623"/>
            <a:ext cx="1106524" cy="433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6"/>
          <p:cNvSpPr txBox="1"/>
          <p:nvPr/>
        </p:nvSpPr>
        <p:spPr>
          <a:xfrm>
            <a:off x="679500" y="159625"/>
            <a:ext cx="7785000" cy="8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700">
                <a:solidFill>
                  <a:schemeClr val="dk1"/>
                </a:solidFill>
                <a:latin typeface="Anton"/>
                <a:ea typeface="Anton"/>
                <a:cs typeface="Anton"/>
                <a:sym typeface="Anton"/>
              </a:rPr>
              <a:t>EJEMPLO APLICADO: ELIMINAR CUALQUIER ELEMENTO</a:t>
            </a:r>
            <a:endParaRPr i="1" sz="2700">
              <a:latin typeface="Anton"/>
              <a:ea typeface="Anton"/>
              <a:cs typeface="Anton"/>
              <a:sym typeface="Anton"/>
            </a:endParaRPr>
          </a:p>
        </p:txBody>
      </p:sp>
      <p:sp>
        <p:nvSpPr>
          <p:cNvPr id="548" name="Google Shape;548;p86"/>
          <p:cNvSpPr txBox="1"/>
          <p:nvPr/>
        </p:nvSpPr>
        <p:spPr>
          <a:xfrm>
            <a:off x="679500" y="890225"/>
            <a:ext cx="7785000" cy="415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Rita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Miguel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Ana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Vanesa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recibo el elemento a borrar por parámetro</a:t>
            </a:r>
            <a:endParaRPr sz="1600">
              <a:solidFill>
                <a:srgbClr val="6272A4"/>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eliminar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(nombre) =&gt; {</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800">
                <a:solidFill>
                  <a:srgbClr val="F8F8F2"/>
                </a:solidFill>
                <a:latin typeface="Courier New"/>
                <a:ea typeface="Courier New"/>
                <a:cs typeface="Courier New"/>
                <a:sym typeface="Courier New"/>
              </a:rPr>
              <a:t>    </a:t>
            </a:r>
            <a:r>
              <a:rPr lang="en-GB" sz="1600">
                <a:solidFill>
                  <a:schemeClr val="accent3"/>
                </a:solidFill>
                <a:latin typeface="Courier New"/>
                <a:ea typeface="Courier New"/>
                <a:cs typeface="Courier New"/>
                <a:sym typeface="Courier New"/>
              </a:rPr>
              <a:t>// busco su índice en el array</a:t>
            </a:r>
            <a:endParaRPr sz="1600">
              <a:solidFill>
                <a:schemeClr val="accent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8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 </a:t>
            </a:r>
            <a:r>
              <a:rPr lang="en-GB" sz="1600">
                <a:solidFill>
                  <a:srgbClr val="F8F8F2"/>
                </a:solidFill>
                <a:latin typeface="Courier New"/>
                <a:ea typeface="Courier New"/>
                <a:cs typeface="Courier New"/>
                <a:sym typeface="Courier New"/>
              </a:rPr>
              <a:t>index =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indexOf</a:t>
            </a:r>
            <a:r>
              <a:rPr lang="en-GB" sz="1600">
                <a:solidFill>
                  <a:srgbClr val="F8F8F2"/>
                </a:solidFill>
                <a:latin typeface="Courier New"/>
                <a:ea typeface="Courier New"/>
                <a:cs typeface="Courier New"/>
                <a:sym typeface="Courier New"/>
              </a:rPr>
              <a:t>(nombre)</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chemeClr val="accent3"/>
                </a:solidFill>
                <a:latin typeface="Courier New"/>
                <a:ea typeface="Courier New"/>
                <a:cs typeface="Courier New"/>
                <a:sym typeface="Courier New"/>
              </a:rPr>
              <a:t>     // si existe, o sea es distinto a -1, lo borro con splice</a:t>
            </a:r>
            <a:endParaRPr sz="1600">
              <a:solidFill>
                <a:schemeClr val="accent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8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if (</a:t>
            </a:r>
            <a:r>
              <a:rPr lang="en-GB" sz="1600">
                <a:solidFill>
                  <a:srgbClr val="F8F8F2"/>
                </a:solidFill>
                <a:latin typeface="Courier New"/>
                <a:ea typeface="Courier New"/>
                <a:cs typeface="Courier New"/>
                <a:sym typeface="Courier New"/>
              </a:rPr>
              <a:t>index </a:t>
            </a:r>
            <a:r>
              <a:rPr lang="en-GB" sz="1600">
                <a:solidFill>
                  <a:srgbClr val="FF79C6"/>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-1</a:t>
            </a:r>
            <a:r>
              <a:rPr lang="en-GB" sz="1600">
                <a:solidFill>
                  <a:srgbClr val="FF79C6"/>
                </a:solidFill>
                <a:latin typeface="Courier New"/>
                <a:ea typeface="Courier New"/>
                <a:cs typeface="Courier New"/>
                <a:sym typeface="Courier New"/>
              </a:rPr>
              <a:t> ) {</a:t>
            </a:r>
            <a:endParaRPr sz="1600">
              <a:solidFill>
                <a:srgbClr val="FF79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nombres</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splice</a:t>
            </a:r>
            <a:r>
              <a:rPr lang="en-GB" sz="1600">
                <a:solidFill>
                  <a:srgbClr val="F8F8F2"/>
                </a:solidFill>
                <a:latin typeface="Courier New"/>
                <a:ea typeface="Courier New"/>
                <a:cs typeface="Courier New"/>
                <a:sym typeface="Courier New"/>
              </a:rPr>
              <a:t>(index, 1)</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    } </a:t>
            </a:r>
            <a:endParaRPr sz="1600">
              <a:solidFill>
                <a:srgbClr val="FF79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eliminar(</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Pedro</a:t>
            </a:r>
            <a:r>
              <a:rPr lang="en-GB" sz="1600">
                <a:solidFill>
                  <a:srgbClr val="E9F284"/>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a:t>
            </a:r>
            <a:endParaRPr sz="21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4DD0E1"/>
              </a:solidFill>
              <a:latin typeface="Courier New"/>
              <a:ea typeface="Courier New"/>
              <a:cs typeface="Courier New"/>
              <a:sym typeface="Courier New"/>
            </a:endParaRPr>
          </a:p>
        </p:txBody>
      </p:sp>
      <p:pic>
        <p:nvPicPr>
          <p:cNvPr id="549" name="Google Shape;549;p86"/>
          <p:cNvPicPr preferRelativeResize="0"/>
          <p:nvPr/>
        </p:nvPicPr>
        <p:blipFill>
          <a:blip r:embed="rId3">
            <a:alphaModFix/>
          </a:blip>
          <a:stretch>
            <a:fillRect/>
          </a:stretch>
        </p:blipFill>
        <p:spPr>
          <a:xfrm>
            <a:off x="7861075" y="4718700"/>
            <a:ext cx="1186526" cy="330675"/>
          </a:xfrm>
          <a:prstGeom prst="rect">
            <a:avLst/>
          </a:prstGeom>
          <a:noFill/>
          <a:ln>
            <a:noFill/>
          </a:ln>
        </p:spPr>
      </p:pic>
      <p:pic>
        <p:nvPicPr>
          <p:cNvPr id="550" name="Google Shape;550;p86"/>
          <p:cNvPicPr preferRelativeResize="0"/>
          <p:nvPr/>
        </p:nvPicPr>
        <p:blipFill rotWithShape="1">
          <a:blip r:embed="rId4">
            <a:alphaModFix/>
          </a:blip>
          <a:srcRect b="0" l="0" r="0" t="0"/>
          <a:stretch/>
        </p:blipFill>
        <p:spPr>
          <a:xfrm>
            <a:off x="7941075" y="159623"/>
            <a:ext cx="1106524" cy="43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8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ARRAYS DE OBJETOS</a:t>
            </a:r>
            <a:endParaRPr i="1" sz="3600">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8"/>
          <p:cNvSpPr txBox="1"/>
          <p:nvPr/>
        </p:nvSpPr>
        <p:spPr>
          <a:xfrm>
            <a:off x="1727950" y="21161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ARRAY DE OBJETOS</a:t>
            </a:r>
            <a:endParaRPr i="1" sz="4500">
              <a:latin typeface="Anton"/>
              <a:ea typeface="Anton"/>
              <a:cs typeface="Anton"/>
              <a:sym typeface="Anton"/>
            </a:endParaRPr>
          </a:p>
        </p:txBody>
      </p:sp>
      <p:sp>
        <p:nvSpPr>
          <p:cNvPr id="561" name="Google Shape;561;p88"/>
          <p:cNvSpPr txBox="1"/>
          <p:nvPr/>
        </p:nvSpPr>
        <p:spPr>
          <a:xfrm>
            <a:off x="704850" y="1103499"/>
            <a:ext cx="7734300" cy="18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Los array pueden </a:t>
            </a:r>
            <a:r>
              <a:rPr lang="en-GB" sz="2000">
                <a:solidFill>
                  <a:schemeClr val="dk1"/>
                </a:solidFill>
                <a:highlight>
                  <a:srgbClr val="FFFFFF"/>
                </a:highlight>
                <a:latin typeface="Helvetica Neue Light"/>
                <a:ea typeface="Helvetica Neue Light"/>
                <a:cs typeface="Helvetica Neue Light"/>
                <a:sym typeface="Helvetica Neue Light"/>
              </a:rPr>
              <a:t>usarse</a:t>
            </a:r>
            <a:r>
              <a:rPr lang="en-GB" sz="2000">
                <a:solidFill>
                  <a:schemeClr val="dk1"/>
                </a:solidFill>
                <a:highlight>
                  <a:srgbClr val="FFFFFF"/>
                </a:highlight>
                <a:latin typeface="Helvetica Neue Light"/>
                <a:ea typeface="Helvetica Neue Light"/>
                <a:cs typeface="Helvetica Neue Light"/>
                <a:sym typeface="Helvetica Neue Light"/>
              </a:rPr>
              <a:t> para almacenar </a:t>
            </a:r>
            <a:r>
              <a:rPr b="1" lang="en-GB" sz="2000">
                <a:solidFill>
                  <a:schemeClr val="dk1"/>
                </a:solidFill>
                <a:highlight>
                  <a:srgbClr val="FFFFFF"/>
                </a:highlight>
                <a:latin typeface="Helvetica Neue"/>
                <a:ea typeface="Helvetica Neue"/>
                <a:cs typeface="Helvetica Neue"/>
                <a:sym typeface="Helvetica Neue"/>
              </a:rPr>
              <a:t>objetos personalizados</a:t>
            </a:r>
            <a:r>
              <a:rPr lang="en-GB" sz="2000">
                <a:solidFill>
                  <a:schemeClr val="dk1"/>
                </a:solidFill>
                <a:highlight>
                  <a:srgbClr val="FFFFFF"/>
                </a:highlight>
                <a:latin typeface="Helvetica Neue Light"/>
                <a:ea typeface="Helvetica Neue Light"/>
                <a:cs typeface="Helvetica Neue Light"/>
                <a:sym typeface="Helvetica Neue Light"/>
              </a:rPr>
              <a:t>. Podemos asignar objetos literales o previamente instanciados en la </a:t>
            </a:r>
            <a:r>
              <a:rPr lang="en-GB" sz="2000">
                <a:solidFill>
                  <a:schemeClr val="dk1"/>
                </a:solidFill>
                <a:highlight>
                  <a:srgbClr val="FFFFFF"/>
                </a:highlight>
                <a:latin typeface="Helvetica Neue Light"/>
                <a:ea typeface="Helvetica Neue Light"/>
                <a:cs typeface="Helvetica Neue Light"/>
                <a:sym typeface="Helvetica Neue Light"/>
              </a:rPr>
              <a:t>declaración</a:t>
            </a:r>
            <a:r>
              <a:rPr lang="en-GB" sz="2000">
                <a:solidFill>
                  <a:schemeClr val="dk1"/>
                </a:solidFill>
                <a:highlight>
                  <a:srgbClr val="FFFFFF"/>
                </a:highlight>
                <a:latin typeface="Helvetica Neue Light"/>
                <a:ea typeface="Helvetica Neue Light"/>
                <a:cs typeface="Helvetica Neue Light"/>
                <a:sym typeface="Helvetica Neue Light"/>
              </a:rPr>
              <a:t> del array o agregar nuevos objetos usando el </a:t>
            </a:r>
            <a:r>
              <a:rPr b="1" lang="en-GB" sz="2000">
                <a:solidFill>
                  <a:schemeClr val="dk1"/>
                </a:solidFill>
                <a:highlight>
                  <a:srgbClr val="E0FF00"/>
                </a:highlight>
                <a:latin typeface="Helvetica Neue"/>
                <a:ea typeface="Helvetica Neue"/>
                <a:cs typeface="Helvetica Neue"/>
                <a:sym typeface="Helvetica Neue"/>
              </a:rPr>
              <a:t>método push </a:t>
            </a:r>
            <a:r>
              <a:rPr lang="en-GB" sz="2000">
                <a:solidFill>
                  <a:schemeClr val="dk1"/>
                </a:solidFill>
                <a:highlight>
                  <a:srgbClr val="E0FF00"/>
                </a:highlight>
                <a:latin typeface="Helvetica Neue Light"/>
                <a:ea typeface="Helvetica Neue Light"/>
                <a:cs typeface="Helvetica Neue Light"/>
                <a:sym typeface="Helvetica Neue Light"/>
              </a:rPr>
              <a:t>y el </a:t>
            </a:r>
            <a:r>
              <a:rPr b="1" lang="en-GB" sz="2000">
                <a:solidFill>
                  <a:schemeClr val="dk1"/>
                </a:solidFill>
                <a:highlight>
                  <a:srgbClr val="E0FF00"/>
                </a:highlight>
                <a:latin typeface="Helvetica Neue"/>
                <a:ea typeface="Helvetica Neue"/>
                <a:cs typeface="Helvetica Neue"/>
                <a:sym typeface="Helvetica Neue"/>
              </a:rPr>
              <a:t>constructor</a:t>
            </a:r>
            <a:r>
              <a:rPr lang="en-GB" sz="2000">
                <a:solidFill>
                  <a:schemeClr val="dk1"/>
                </a:solidFill>
                <a:highlight>
                  <a:srgbClr val="E0FF00"/>
                </a:highlight>
                <a:latin typeface="Helvetica Neue Light"/>
                <a:ea typeface="Helvetica Neue Light"/>
                <a:cs typeface="Helvetica Neue Light"/>
                <a:sym typeface="Helvetica Neue Light"/>
              </a:rPr>
              <a:t>.</a:t>
            </a:r>
            <a:endParaRPr sz="2000">
              <a:solidFill>
                <a:schemeClr val="dk1"/>
              </a:solidFill>
              <a:highlight>
                <a:srgbClr val="E0FF00"/>
              </a:highlight>
              <a:latin typeface="Helvetica Neue Light"/>
              <a:ea typeface="Helvetica Neue Light"/>
              <a:cs typeface="Helvetica Neue Light"/>
              <a:sym typeface="Helvetica Neue Light"/>
            </a:endParaRPr>
          </a:p>
        </p:txBody>
      </p:sp>
      <p:pic>
        <p:nvPicPr>
          <p:cNvPr id="562" name="Google Shape;562;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3" name="Google Shape;563;p88"/>
          <p:cNvSpPr txBox="1"/>
          <p:nvPr/>
        </p:nvSpPr>
        <p:spPr>
          <a:xfrm>
            <a:off x="886800" y="2626850"/>
            <a:ext cx="7370400" cy="1291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objeto1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array</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objeto1</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Fideo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array</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push</a:t>
            </a:r>
            <a:r>
              <a:rPr lang="en-GB" sz="1600">
                <a:solidFill>
                  <a:srgbClr val="F8F8F2"/>
                </a:solidFill>
                <a:latin typeface="Courier New"/>
                <a:ea typeface="Courier New"/>
                <a:cs typeface="Courier New"/>
                <a:sym typeface="Courier New"/>
              </a:rPr>
              <a:t>({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Pan</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rgbClr val="9CCC65"/>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9"/>
          <p:cNvSpPr txBox="1"/>
          <p:nvPr/>
        </p:nvSpPr>
        <p:spPr>
          <a:xfrm>
            <a:off x="3666050" y="89251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t>
            </a:r>
            <a:r>
              <a:rPr i="1" lang="en-GB" sz="4500">
                <a:latin typeface="Anton"/>
                <a:ea typeface="Anton"/>
                <a:cs typeface="Anton"/>
                <a:sym typeface="Anton"/>
              </a:rPr>
              <a:t>ARRAYS + OBJETOS!</a:t>
            </a:r>
            <a:endParaRPr i="1" sz="4500">
              <a:latin typeface="Anton"/>
              <a:ea typeface="Anton"/>
              <a:cs typeface="Anton"/>
              <a:sym typeface="Anton"/>
            </a:endParaRPr>
          </a:p>
        </p:txBody>
      </p:sp>
      <p:sp>
        <p:nvSpPr>
          <p:cNvPr id="569" name="Google Shape;569;p89"/>
          <p:cNvSpPr txBox="1"/>
          <p:nvPr/>
        </p:nvSpPr>
        <p:spPr>
          <a:xfrm>
            <a:off x="4197800" y="1784350"/>
            <a:ext cx="4602600" cy="120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La combinación de arrays con objetos genera </a:t>
            </a:r>
            <a:r>
              <a:rPr lang="en-GB" sz="1900">
                <a:solidFill>
                  <a:schemeClr val="dk1"/>
                </a:solidFill>
                <a:highlight>
                  <a:srgbClr val="E0FF00"/>
                </a:highlight>
                <a:latin typeface="Helvetica Neue Light"/>
                <a:ea typeface="Helvetica Neue Light"/>
                <a:cs typeface="Helvetica Neue Light"/>
                <a:sym typeface="Helvetica Neue Light"/>
              </a:rPr>
              <a:t>estructuras complejas de datos. </a:t>
            </a:r>
            <a:endParaRPr sz="19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¡Los métodos de arrays y las herramientas para recorrerlos nos permiten acceder y manipular todos estos datos de forma </a:t>
            </a:r>
            <a:r>
              <a:rPr b="1" lang="en-GB" sz="1900">
                <a:solidFill>
                  <a:schemeClr val="dk1"/>
                </a:solidFill>
                <a:highlight>
                  <a:srgbClr val="FFFFFF"/>
                </a:highlight>
                <a:latin typeface="Helvetica Neue"/>
                <a:ea typeface="Helvetica Neue"/>
                <a:cs typeface="Helvetica Neue"/>
                <a:sym typeface="Helvetica Neue"/>
              </a:rPr>
              <a:t>precisa </a:t>
            </a:r>
            <a:r>
              <a:rPr lang="en-GB" sz="1900">
                <a:solidFill>
                  <a:schemeClr val="dk1"/>
                </a:solidFill>
                <a:highlight>
                  <a:srgbClr val="FFFFFF"/>
                </a:highlight>
                <a:latin typeface="Helvetica Neue Light"/>
                <a:ea typeface="Helvetica Neue Light"/>
                <a:cs typeface="Helvetica Neue Light"/>
                <a:sym typeface="Helvetica Neue Light"/>
              </a:rPr>
              <a:t>y </a:t>
            </a:r>
            <a:r>
              <a:rPr b="1" lang="en-GB" sz="1900">
                <a:solidFill>
                  <a:schemeClr val="dk1"/>
                </a:solidFill>
                <a:highlight>
                  <a:srgbClr val="FFFFFF"/>
                </a:highlight>
                <a:latin typeface="Helvetica Neue"/>
                <a:ea typeface="Helvetica Neue"/>
                <a:cs typeface="Helvetica Neue"/>
                <a:sym typeface="Helvetica Neue"/>
              </a:rPr>
              <a:t>prolija</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570" name="Google Shape;570;p8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1" name="Google Shape;571;p89"/>
          <p:cNvPicPr preferRelativeResize="0"/>
          <p:nvPr/>
        </p:nvPicPr>
        <p:blipFill rotWithShape="1">
          <a:blip r:embed="rId4">
            <a:alphaModFix/>
          </a:blip>
          <a:srcRect b="0" l="27631" r="28017" t="0"/>
          <a:stretch/>
        </p:blipFill>
        <p:spPr>
          <a:xfrm>
            <a:off x="-145900" y="0"/>
            <a:ext cx="4028681"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0"/>
          <p:cNvSpPr txBox="1"/>
          <p:nvPr/>
        </p:nvSpPr>
        <p:spPr>
          <a:xfrm>
            <a:off x="650600" y="55075"/>
            <a:ext cx="7730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FOR...OF</a:t>
            </a:r>
            <a:endParaRPr i="1" sz="4500">
              <a:latin typeface="Anton"/>
              <a:ea typeface="Anton"/>
              <a:cs typeface="Anton"/>
              <a:sym typeface="Anton"/>
            </a:endParaRPr>
          </a:p>
        </p:txBody>
      </p:sp>
      <p:sp>
        <p:nvSpPr>
          <p:cNvPr id="577" name="Google Shape;577;p90"/>
          <p:cNvSpPr txBox="1"/>
          <p:nvPr/>
        </p:nvSpPr>
        <p:spPr>
          <a:xfrm>
            <a:off x="414075" y="813550"/>
            <a:ext cx="8181600" cy="18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a:t>
            </a:r>
            <a:r>
              <a:rPr b="1" lang="en-GB" sz="2000">
                <a:solidFill>
                  <a:schemeClr val="dk1"/>
                </a:solidFill>
                <a:latin typeface="Helvetica Neue"/>
                <a:ea typeface="Helvetica Neue"/>
                <a:cs typeface="Helvetica Neue"/>
                <a:sym typeface="Helvetica Neue"/>
              </a:rPr>
              <a:t>sentencia for...of</a:t>
            </a:r>
            <a:r>
              <a:rPr lang="en-GB" sz="2000">
                <a:solidFill>
                  <a:schemeClr val="dk1"/>
                </a:solidFill>
                <a:highlight>
                  <a:srgbClr val="FFFFFF"/>
                </a:highlight>
                <a:latin typeface="Helvetica Neue Light"/>
                <a:ea typeface="Helvetica Neue Light"/>
                <a:cs typeface="Helvetica Neue Light"/>
                <a:sym typeface="Helvetica Neue Light"/>
              </a:rPr>
              <a:t> permite </a:t>
            </a:r>
            <a:r>
              <a:rPr lang="en-GB" sz="2000">
                <a:solidFill>
                  <a:schemeClr val="dk1"/>
                </a:solidFill>
                <a:highlight>
                  <a:srgbClr val="E0FF00"/>
                </a:highlight>
                <a:latin typeface="Helvetica Neue Light"/>
                <a:ea typeface="Helvetica Neue Light"/>
                <a:cs typeface="Helvetica Neue Light"/>
                <a:sym typeface="Helvetica Neue Light"/>
              </a:rPr>
              <a:t>recorrer </a:t>
            </a:r>
            <a:r>
              <a:rPr lang="en-GB" sz="2000">
                <a:solidFill>
                  <a:schemeClr val="dk1"/>
                </a:solidFill>
                <a:highlight>
                  <a:srgbClr val="FFFFFF"/>
                </a:highlight>
                <a:latin typeface="Helvetica Neue Light"/>
                <a:ea typeface="Helvetica Neue Light"/>
                <a:cs typeface="Helvetica Neue Light"/>
                <a:sym typeface="Helvetica Neue Light"/>
              </a:rPr>
              <a:t>un array ejecutando un bloque de código por cada elemento del objeto.</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78" name="Google Shape;578;p9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9" name="Google Shape;579;p90"/>
          <p:cNvSpPr txBox="1"/>
          <p:nvPr/>
        </p:nvSpPr>
        <p:spPr>
          <a:xfrm>
            <a:off x="1161300" y="1745200"/>
            <a:ext cx="6821400" cy="2799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Fideo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Pan</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productos</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a:t>
            </a:r>
            <a:r>
              <a:rPr lang="en-GB" sz="1600">
                <a:solidFill>
                  <a:srgbClr val="F8F8F2"/>
                </a:solidFill>
                <a:latin typeface="Courier New"/>
                <a:ea typeface="Courier New"/>
                <a:cs typeface="Courier New"/>
                <a:sym typeface="Courier New"/>
              </a:rPr>
              <a:t>.id);</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a:t>
            </a:r>
            <a:r>
              <a:rPr lang="en-GB" sz="1600">
                <a:solidFill>
                  <a:srgbClr val="F8F8F2"/>
                </a:solidFill>
                <a:latin typeface="Courier New"/>
                <a:ea typeface="Courier New"/>
                <a:cs typeface="Courier New"/>
                <a:sym typeface="Courier New"/>
              </a:rPr>
              <a:t>.producto);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rgbClr val="9CCC65"/>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5"/>
          <p:cNvSpPr txBox="1"/>
          <p:nvPr/>
        </p:nvSpPr>
        <p:spPr>
          <a:xfrm>
            <a:off x="483500" y="12377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Objeto:</a:t>
            </a:r>
            <a:r>
              <a:rPr lang="en-GB" sz="1250">
                <a:solidFill>
                  <a:schemeClr val="dk1"/>
                </a:solidFill>
                <a:latin typeface="Helvetica Neue Light"/>
                <a:ea typeface="Helvetica Neue Light"/>
                <a:cs typeface="Helvetica Neue Light"/>
                <a:sym typeface="Helvetica Neue Light"/>
              </a:rPr>
              <a:t> en programación, y también en JS, un objeto es una colección de datos relacionados y/o funcionalidad, que generalmente consta de variables y funciones, denominadas propiedades y métodos cuando están dentro de objetos.cuando necesitamos enviarle a la función algun valor o dato para que luego la misma lo utilice en sus operaciones, estamos hablando de los parámetros de la función.</a:t>
            </a:r>
            <a:endParaRPr sz="1250">
              <a:solidFill>
                <a:schemeClr val="dk1"/>
              </a:solidFill>
              <a:latin typeface="Helvetica Neue Light"/>
              <a:ea typeface="Helvetica Neue Light"/>
              <a:cs typeface="Helvetica Neue Light"/>
              <a:sym typeface="Helvetica Neue Light"/>
            </a:endParaRPr>
          </a:p>
          <a:p>
            <a:pPr indent="-307975" lvl="0" marL="457200" rtl="0" algn="l">
              <a:lnSpc>
                <a:spcPct val="115000"/>
              </a:lnSpc>
              <a:spcBef>
                <a:spcPts val="0"/>
              </a:spcBef>
              <a:spcAft>
                <a:spcPts val="0"/>
              </a:spcAft>
              <a:buClr>
                <a:schemeClr val="dk1"/>
              </a:buClr>
              <a:buSzPts val="1250"/>
              <a:buChar char="●"/>
            </a:pPr>
            <a:r>
              <a:rPr b="1" lang="en-GB" sz="1250">
                <a:solidFill>
                  <a:schemeClr val="dk1"/>
                </a:solidFill>
                <a:latin typeface="Helvetica Neue"/>
                <a:ea typeface="Helvetica Neue"/>
                <a:cs typeface="Helvetica Neue"/>
                <a:sym typeface="Helvetica Neue"/>
              </a:rPr>
              <a:t>Constructor de un objeto:</a:t>
            </a:r>
            <a:r>
              <a:rPr lang="en-GB" sz="1250">
                <a:solidFill>
                  <a:schemeClr val="dk1"/>
                </a:solidFill>
                <a:latin typeface="Helvetica Neue Light"/>
                <a:ea typeface="Helvetica Neue Light"/>
                <a:cs typeface="Helvetica Neue Light"/>
                <a:sym typeface="Helvetica Neue Light"/>
              </a:rPr>
              <a:t> en JS, es una función donde se inicializa el mismo y todas sus propiedades.</a:t>
            </a:r>
            <a:endParaRPr sz="1250">
              <a:solidFill>
                <a:schemeClr val="dk1"/>
              </a:solidFill>
              <a:latin typeface="Helvetica Neue Light"/>
              <a:ea typeface="Helvetica Neue Light"/>
              <a:cs typeface="Helvetica Neue Light"/>
              <a:sym typeface="Helvetica Neue Light"/>
            </a:endParaRPr>
          </a:p>
          <a:p>
            <a:pPr indent="-307975" lvl="0" marL="457200" rtl="0" algn="l">
              <a:lnSpc>
                <a:spcPct val="115000"/>
              </a:lnSpc>
              <a:spcBef>
                <a:spcPts val="0"/>
              </a:spcBef>
              <a:spcAft>
                <a:spcPts val="0"/>
              </a:spcAft>
              <a:buClr>
                <a:schemeClr val="dk1"/>
              </a:buClr>
              <a:buSzPts val="1250"/>
              <a:buFont typeface="Helvetica Neue Light"/>
              <a:buChar char="●"/>
            </a:pPr>
            <a:r>
              <a:rPr b="1" lang="en-GB" sz="1250">
                <a:solidFill>
                  <a:schemeClr val="dk1"/>
                </a:solidFill>
                <a:latin typeface="Helvetica Neue"/>
                <a:ea typeface="Helvetica Neue"/>
                <a:cs typeface="Helvetica Neue"/>
                <a:sym typeface="Helvetica Neue"/>
              </a:rPr>
              <a:t>Método de un objeto:</a:t>
            </a:r>
            <a:r>
              <a:rPr lang="en-GB" sz="1250">
                <a:solidFill>
                  <a:schemeClr val="dk1"/>
                </a:solidFill>
                <a:latin typeface="Helvetica Neue Light"/>
                <a:ea typeface="Helvetica Neue Light"/>
                <a:cs typeface="Helvetica Neue Light"/>
                <a:sym typeface="Helvetica Neue Light"/>
              </a:rPr>
              <a:t> es técnicamente un función, sólo que se limita a poder ser ejecutada únicamente desde el mismo objeto.</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217" name="Google Shape;217;p55"/>
          <p:cNvSpPr txBox="1"/>
          <p:nvPr/>
        </p:nvSpPr>
        <p:spPr>
          <a:xfrm>
            <a:off x="483500" y="129075"/>
            <a:ext cx="81360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5</a:t>
            </a:r>
            <a:endParaRPr i="1" sz="2000">
              <a:latin typeface="Anton"/>
              <a:ea typeface="Anton"/>
              <a:cs typeface="Anton"/>
              <a:sym typeface="Anton"/>
            </a:endParaRPr>
          </a:p>
        </p:txBody>
      </p:sp>
      <p:pic>
        <p:nvPicPr>
          <p:cNvPr id="218" name="Google Shape;218;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9" name="Google Shape;219;p55"/>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220" name="Google Shape;220;p55"/>
          <p:cNvSpPr txBox="1"/>
          <p:nvPr/>
        </p:nvSpPr>
        <p:spPr>
          <a:xfrm>
            <a:off x="4572000" y="12377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Invocar:</a:t>
            </a:r>
            <a:r>
              <a:rPr lang="en-GB" sz="1250">
                <a:solidFill>
                  <a:schemeClr val="dk1"/>
                </a:solidFill>
                <a:latin typeface="Helvetica Neue Light"/>
                <a:ea typeface="Helvetica Neue Light"/>
                <a:cs typeface="Helvetica Neue Light"/>
                <a:sym typeface="Helvetica Neue Light"/>
              </a:rPr>
              <a:t> en programación, una invocación o llamada a una función, implica pasarle el control de la ejecución del programa, así como los argumentos o parámetros que requiere para realizar su tarea.</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1"/>
          <p:cNvSpPr txBox="1"/>
          <p:nvPr/>
        </p:nvSpPr>
        <p:spPr>
          <a:xfrm>
            <a:off x="650600" y="248925"/>
            <a:ext cx="7730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FOR...OF</a:t>
            </a:r>
            <a:endParaRPr i="1" sz="4500">
              <a:latin typeface="Anton"/>
              <a:ea typeface="Anton"/>
              <a:cs typeface="Anton"/>
              <a:sym typeface="Anton"/>
            </a:endParaRPr>
          </a:p>
        </p:txBody>
      </p:sp>
      <p:sp>
        <p:nvSpPr>
          <p:cNvPr id="585" name="Google Shape;585;p91"/>
          <p:cNvSpPr txBox="1"/>
          <p:nvPr/>
        </p:nvSpPr>
        <p:spPr>
          <a:xfrm>
            <a:off x="414075" y="1135025"/>
            <a:ext cx="8181600" cy="1387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20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 un iterador que recorre el array de principio a fin, y en cada iteración accedemos al elemento en cuestión a través de la </a:t>
            </a:r>
            <a:r>
              <a:rPr b="1" lang="en-GB" sz="1800">
                <a:solidFill>
                  <a:schemeClr val="dk1"/>
                </a:solidFill>
                <a:latin typeface="Helvetica Neue"/>
                <a:ea typeface="Helvetica Neue"/>
                <a:cs typeface="Helvetica Neue"/>
                <a:sym typeface="Helvetica Neue"/>
              </a:rPr>
              <a:t>referencia </a:t>
            </a:r>
            <a:r>
              <a:rPr lang="en-GB" sz="1800">
                <a:solidFill>
                  <a:schemeClr val="dk1"/>
                </a:solidFill>
                <a:latin typeface="Helvetica Neue Light"/>
                <a:ea typeface="Helvetica Neue Light"/>
                <a:cs typeface="Helvetica Neue Light"/>
                <a:sym typeface="Helvetica Neue Light"/>
              </a:rPr>
              <a:t>que declaramos. Por cada iteración se ejecuta </a:t>
            </a:r>
            <a:r>
              <a:rPr lang="en-GB" sz="1800">
                <a:solidFill>
                  <a:schemeClr val="dk1"/>
                </a:solidFill>
                <a:highlight>
                  <a:srgbClr val="E0FF00"/>
                </a:highlight>
                <a:latin typeface="Helvetica Neue Light"/>
                <a:ea typeface="Helvetica Neue Light"/>
                <a:cs typeface="Helvetica Neue Light"/>
                <a:sym typeface="Helvetica Neue Light"/>
              </a:rPr>
              <a:t>el bloque de código que definimos entre llaves.</a:t>
            </a:r>
            <a:endParaRPr sz="2600">
              <a:solidFill>
                <a:schemeClr val="dk1"/>
              </a:solidFill>
              <a:highlight>
                <a:srgbClr val="E0FF00"/>
              </a:highlight>
              <a:latin typeface="Helvetica Neue Light"/>
              <a:ea typeface="Helvetica Neue Light"/>
              <a:cs typeface="Helvetica Neue Light"/>
              <a:sym typeface="Helvetica Neue Light"/>
            </a:endParaRPr>
          </a:p>
        </p:txBody>
      </p:sp>
      <p:pic>
        <p:nvPicPr>
          <p:cNvPr id="586" name="Google Shape;586;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7" name="Google Shape;587;p91"/>
          <p:cNvSpPr txBox="1"/>
          <p:nvPr/>
        </p:nvSpPr>
        <p:spPr>
          <a:xfrm>
            <a:off x="1442900" y="2572625"/>
            <a:ext cx="6145800" cy="75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spcBef>
                <a:spcPts val="0"/>
              </a:spcBef>
              <a:spcAft>
                <a:spcPts val="0"/>
              </a:spcAft>
              <a:buClr>
                <a:schemeClr val="dk1"/>
              </a:buClr>
              <a:buSzPts val="1100"/>
              <a:buFont typeface="Arial"/>
              <a:buNone/>
            </a:pPr>
            <a:r>
              <a:rPr lang="en-GB" sz="2000">
                <a:solidFill>
                  <a:srgbClr val="FF79C6"/>
                </a:solidFill>
                <a:latin typeface="Courier New"/>
                <a:ea typeface="Courier New"/>
                <a:cs typeface="Courier New"/>
                <a:sym typeface="Courier New"/>
              </a:rPr>
              <a:t>for</a:t>
            </a:r>
            <a:r>
              <a:rPr lang="en-GB" sz="2000">
                <a:solidFill>
                  <a:srgbClr val="F8F8F2"/>
                </a:solidFill>
                <a:latin typeface="Courier New"/>
                <a:ea typeface="Courier New"/>
                <a:cs typeface="Courier New"/>
                <a:sym typeface="Courier New"/>
              </a:rPr>
              <a:t> (</a:t>
            </a:r>
            <a:r>
              <a:rPr lang="en-GB" sz="2000">
                <a:solidFill>
                  <a:srgbClr val="FF79C6"/>
                </a:solidFill>
                <a:latin typeface="Courier New"/>
                <a:ea typeface="Courier New"/>
                <a:cs typeface="Courier New"/>
                <a:sym typeface="Courier New"/>
              </a:rPr>
              <a:t>const</a:t>
            </a:r>
            <a:r>
              <a:rPr lang="en-GB" sz="2000">
                <a:solidFill>
                  <a:srgbClr val="F8F8F2"/>
                </a:solidFill>
                <a:latin typeface="Courier New"/>
                <a:ea typeface="Courier New"/>
                <a:cs typeface="Courier New"/>
                <a:sym typeface="Courier New"/>
              </a:rPr>
              <a:t> </a:t>
            </a:r>
            <a:r>
              <a:rPr i="1" lang="en-GB" sz="2000">
                <a:solidFill>
                  <a:srgbClr val="50FA7B"/>
                </a:solidFill>
                <a:latin typeface="Courier New"/>
                <a:ea typeface="Courier New"/>
                <a:cs typeface="Courier New"/>
                <a:sym typeface="Courier New"/>
              </a:rPr>
              <a:t>referencia </a:t>
            </a:r>
            <a:r>
              <a:rPr lang="en-GB" sz="2000">
                <a:solidFill>
                  <a:srgbClr val="FF79C6"/>
                </a:solidFill>
                <a:latin typeface="Courier New"/>
                <a:ea typeface="Courier New"/>
                <a:cs typeface="Courier New"/>
                <a:sym typeface="Courier New"/>
              </a:rPr>
              <a:t>of</a:t>
            </a:r>
            <a:r>
              <a:rPr lang="en-GB" sz="2000">
                <a:solidFill>
                  <a:srgbClr val="F8F8F2"/>
                </a:solidFill>
                <a:latin typeface="Courier New"/>
                <a:ea typeface="Courier New"/>
                <a:cs typeface="Courier New"/>
                <a:sym typeface="Courier New"/>
              </a:rPr>
              <a:t> </a:t>
            </a:r>
            <a:r>
              <a:rPr i="1" lang="en-GB" sz="2000">
                <a:solidFill>
                  <a:srgbClr val="50FA7B"/>
                </a:solidFill>
                <a:latin typeface="Courier New"/>
                <a:ea typeface="Courier New"/>
                <a:cs typeface="Courier New"/>
                <a:sym typeface="Courier New"/>
              </a:rPr>
              <a:t>array</a:t>
            </a:r>
            <a:r>
              <a:rPr lang="en-GB" sz="2000">
                <a:solidFill>
                  <a:srgbClr val="F8F8F2"/>
                </a:solidFill>
                <a:latin typeface="Courier New"/>
                <a:ea typeface="Courier New"/>
                <a:cs typeface="Courier New"/>
                <a:sym typeface="Courier New"/>
              </a:rPr>
              <a:t>) { … }</a:t>
            </a:r>
            <a:endParaRPr sz="24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rgbClr val="9CCC65"/>
              </a:solidFill>
              <a:latin typeface="Courier New"/>
              <a:ea typeface="Courier New"/>
              <a:cs typeface="Courier New"/>
              <a:sym typeface="Courier New"/>
            </a:endParaRPr>
          </a:p>
        </p:txBody>
      </p:sp>
      <p:sp>
        <p:nvSpPr>
          <p:cNvPr id="588" name="Google Shape;588;p91"/>
          <p:cNvSpPr txBox="1"/>
          <p:nvPr/>
        </p:nvSpPr>
        <p:spPr>
          <a:xfrm>
            <a:off x="2058750" y="3635050"/>
            <a:ext cx="5026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una forma más clara y rápida de ejecutar una acción por cada elemento de un array.</a:t>
            </a:r>
            <a:endParaRPr sz="1800">
              <a:solidFill>
                <a:schemeClr val="dk1"/>
              </a:solidFill>
              <a:latin typeface="Helvetica Neue Light"/>
              <a:ea typeface="Helvetica Neue Light"/>
              <a:cs typeface="Helvetica Neue Light"/>
              <a:sym typeface="Helvetica Neue Light"/>
            </a:endParaRPr>
          </a:p>
        </p:txBody>
      </p:sp>
      <p:sp>
        <p:nvSpPr>
          <p:cNvPr id="589" name="Google Shape;589;p91"/>
          <p:cNvSpPr/>
          <p:nvPr/>
        </p:nvSpPr>
        <p:spPr>
          <a:xfrm>
            <a:off x="1958475" y="3628300"/>
            <a:ext cx="5126700" cy="752400"/>
          </a:xfrm>
          <a:prstGeom prst="rect">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2"/>
          <p:cNvSpPr txBox="1"/>
          <p:nvPr/>
        </p:nvSpPr>
        <p:spPr>
          <a:xfrm>
            <a:off x="6835200" y="2046600"/>
            <a:ext cx="2308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200">
                <a:solidFill>
                  <a:schemeClr val="dk1"/>
                </a:solidFill>
                <a:latin typeface="Anton"/>
                <a:ea typeface="Anton"/>
                <a:cs typeface="Anton"/>
                <a:sym typeface="Anton"/>
              </a:rPr>
              <a:t>EJEMPLO APLICADO: OBJETOS, PRODUCTO Y ARRAY</a:t>
            </a:r>
            <a:endParaRPr i="1" sz="2200">
              <a:latin typeface="Anton"/>
              <a:ea typeface="Anton"/>
              <a:cs typeface="Anton"/>
              <a:sym typeface="Anton"/>
            </a:endParaRPr>
          </a:p>
        </p:txBody>
      </p:sp>
      <p:sp>
        <p:nvSpPr>
          <p:cNvPr id="595" name="Google Shape;595;p92"/>
          <p:cNvSpPr txBox="1"/>
          <p:nvPr/>
        </p:nvSpPr>
        <p:spPr>
          <a:xfrm>
            <a:off x="0" y="0"/>
            <a:ext cx="6835200" cy="5082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300">
                <a:solidFill>
                  <a:srgbClr val="FF79C6"/>
                </a:solidFill>
                <a:latin typeface="Courier New"/>
                <a:ea typeface="Courier New"/>
                <a:cs typeface="Courier New"/>
                <a:sym typeface="Courier New"/>
              </a:rPr>
              <a:t>class</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constructor</a:t>
            </a:r>
            <a:r>
              <a:rPr lang="en-GB" sz="1300">
                <a:solidFill>
                  <a:srgbClr val="F8F8F2"/>
                </a:solidFill>
                <a:latin typeface="Courier New"/>
                <a:ea typeface="Courier New"/>
                <a:cs typeface="Courier New"/>
                <a:sym typeface="Courier New"/>
              </a:rPr>
              <a:t>(</a:t>
            </a:r>
            <a:r>
              <a:rPr i="1" lang="en-GB" sz="1300">
                <a:solidFill>
                  <a:srgbClr val="FFB86C"/>
                </a:solidFill>
                <a:latin typeface="Courier New"/>
                <a:ea typeface="Courier New"/>
                <a:cs typeface="Courier New"/>
                <a:sym typeface="Courier New"/>
              </a:rPr>
              <a:t>nombre</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precio</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.nombre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nombre</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toUpperCase</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parseFloat</a:t>
            </a:r>
            <a:r>
              <a:rPr lang="en-GB" sz="1300">
                <a:solidFill>
                  <a:srgbClr val="F8F8F2"/>
                </a:solidFill>
                <a:latin typeface="Courier New"/>
                <a:ea typeface="Courier New"/>
                <a:cs typeface="Courier New"/>
                <a:sym typeface="Courier New"/>
              </a:rPr>
              <a:t>(</a:t>
            </a:r>
            <a:r>
              <a:rPr i="1" lang="en-GB" sz="1300">
                <a:solidFill>
                  <a:srgbClr val="FFB86C"/>
                </a:solidFill>
                <a:latin typeface="Courier New"/>
                <a:ea typeface="Courier New"/>
                <a:cs typeface="Courier New"/>
                <a:sym typeface="Courier New"/>
              </a:rPr>
              <a:t>precio</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.vendido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false</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a:solidFill>
                  <a:srgbClr val="50FA7B"/>
                </a:solidFill>
                <a:latin typeface="Courier New"/>
                <a:ea typeface="Courier New"/>
                <a:cs typeface="Courier New"/>
                <a:sym typeface="Courier New"/>
              </a:rPr>
              <a:t>sumaIva</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i="1" lang="en-GB" sz="1300">
                <a:solidFill>
                  <a:srgbClr val="BD93F9"/>
                </a:solidFill>
                <a:latin typeface="Courier New"/>
                <a:ea typeface="Courier New"/>
                <a:cs typeface="Courier New"/>
                <a:sym typeface="Courier New"/>
              </a:rPr>
              <a:t>this</a:t>
            </a:r>
            <a:r>
              <a:rPr lang="en-GB" sz="1300">
                <a:solidFill>
                  <a:srgbClr val="F8F8F2"/>
                </a:solidFill>
                <a:latin typeface="Courier New"/>
                <a:ea typeface="Courier New"/>
                <a:cs typeface="Courier New"/>
                <a:sym typeface="Courier New"/>
              </a:rPr>
              <a:t>.precio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1.21</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//Declaramos un array de productos para almacenar objetos</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F79C6"/>
                </a:solidFill>
                <a:latin typeface="Courier New"/>
                <a:ea typeface="Courier New"/>
                <a:cs typeface="Courier New"/>
                <a:sym typeface="Courier New"/>
              </a:rPr>
              <a:t>const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push</a:t>
            </a:r>
            <a:r>
              <a:rPr lang="en-GB" sz="1300">
                <a:solidFill>
                  <a:srgbClr val="F8F8F2"/>
                </a:solidFill>
                <a:latin typeface="Courier New"/>
                <a:ea typeface="Courier New"/>
                <a:cs typeface="Courier New"/>
                <a:sym typeface="Courier New"/>
              </a:rPr>
              <a:t>(</a:t>
            </a:r>
            <a:r>
              <a:rPr b="1" lang="en-GB" sz="1300">
                <a:solidFill>
                  <a:srgbClr val="FF79C6"/>
                </a:solidFill>
                <a:latin typeface="Courier New"/>
                <a:ea typeface="Courier New"/>
                <a:cs typeface="Courier New"/>
                <a:sym typeface="Courier New"/>
              </a:rPr>
              <a:t>new</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arroz</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125</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push</a:t>
            </a:r>
            <a:r>
              <a:rPr lang="en-GB" sz="1300">
                <a:solidFill>
                  <a:srgbClr val="F8F8F2"/>
                </a:solidFill>
                <a:latin typeface="Courier New"/>
                <a:ea typeface="Courier New"/>
                <a:cs typeface="Courier New"/>
                <a:sym typeface="Courier New"/>
              </a:rPr>
              <a:t>(</a:t>
            </a:r>
            <a:r>
              <a:rPr b="1" lang="en-GB" sz="1300">
                <a:solidFill>
                  <a:srgbClr val="FF79C6"/>
                </a:solidFill>
                <a:latin typeface="Courier New"/>
                <a:ea typeface="Courier New"/>
                <a:cs typeface="Courier New"/>
                <a:sym typeface="Courier New"/>
              </a:rPr>
              <a:t>new</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fideo</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70</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push</a:t>
            </a:r>
            <a:r>
              <a:rPr lang="en-GB" sz="1300">
                <a:solidFill>
                  <a:srgbClr val="F8F8F2"/>
                </a:solidFill>
                <a:latin typeface="Courier New"/>
                <a:ea typeface="Courier New"/>
                <a:cs typeface="Courier New"/>
                <a:sym typeface="Courier New"/>
              </a:rPr>
              <a:t>(</a:t>
            </a:r>
            <a:r>
              <a:rPr b="1" lang="en-GB" sz="1300">
                <a:solidFill>
                  <a:srgbClr val="FF79C6"/>
                </a:solidFill>
                <a:latin typeface="Courier New"/>
                <a:ea typeface="Courier New"/>
                <a:cs typeface="Courier New"/>
                <a:sym typeface="Courier New"/>
              </a:rPr>
              <a:t>new</a:t>
            </a:r>
            <a:r>
              <a:rPr lang="en-GB" sz="1300">
                <a:solidFill>
                  <a:srgbClr val="F8F8F2"/>
                </a:solidFill>
                <a:latin typeface="Courier New"/>
                <a:ea typeface="Courier New"/>
                <a:cs typeface="Courier New"/>
                <a:sym typeface="Courier New"/>
              </a:rPr>
              <a:t> </a:t>
            </a:r>
            <a:r>
              <a:rPr lang="en-GB" sz="1300">
                <a:solidFill>
                  <a:srgbClr val="8BE9FD"/>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pan</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50</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//Iteramos el array con for...of para modificarlos a todos</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F79C6"/>
                </a:solidFill>
                <a:latin typeface="Courier New"/>
                <a:ea typeface="Courier New"/>
                <a:cs typeface="Courier New"/>
                <a:sym typeface="Courier New"/>
              </a:rPr>
              <a:t>for</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const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of</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productos</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producto</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sumaIva</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300">
              <a:solidFill>
                <a:srgbClr val="F06292"/>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300">
              <a:solidFill>
                <a:srgbClr val="4DD0E1"/>
              </a:solidFill>
              <a:latin typeface="Courier New"/>
              <a:ea typeface="Courier New"/>
              <a:cs typeface="Courier New"/>
              <a:sym typeface="Courier New"/>
            </a:endParaRPr>
          </a:p>
        </p:txBody>
      </p:sp>
      <p:pic>
        <p:nvPicPr>
          <p:cNvPr id="596" name="Google Shape;596;p92"/>
          <p:cNvPicPr preferRelativeResize="0"/>
          <p:nvPr/>
        </p:nvPicPr>
        <p:blipFill>
          <a:blip r:embed="rId3">
            <a:alphaModFix/>
          </a:blip>
          <a:stretch>
            <a:fillRect/>
          </a:stretch>
        </p:blipFill>
        <p:spPr>
          <a:xfrm>
            <a:off x="7784875" y="4718700"/>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0" name="Shape 600"/>
        <p:cNvGrpSpPr/>
        <p:nvPr/>
      </p:nvGrpSpPr>
      <p:grpSpPr>
        <a:xfrm>
          <a:off x="0" y="0"/>
          <a:ext cx="0" cy="0"/>
          <a:chOff x="0" y="0"/>
          <a:chExt cx="0" cy="0"/>
        </a:xfrm>
      </p:grpSpPr>
      <p:sp>
        <p:nvSpPr>
          <p:cNvPr id="601" name="Google Shape;601;p93"/>
          <p:cNvSpPr txBox="1"/>
          <p:nvPr/>
        </p:nvSpPr>
        <p:spPr>
          <a:xfrm>
            <a:off x="1897150" y="935700"/>
            <a:ext cx="5484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02" name="Google Shape;602;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3" name="Google Shape;603;p9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pic>
        <p:nvPicPr>
          <p:cNvPr id="604" name="Google Shape;604;p93"/>
          <p:cNvPicPr preferRelativeResize="0"/>
          <p:nvPr/>
        </p:nvPicPr>
        <p:blipFill>
          <a:blip r:embed="rId5">
            <a:alphaModFix/>
          </a:blip>
          <a:stretch>
            <a:fillRect/>
          </a:stretch>
        </p:blipFill>
        <p:spPr>
          <a:xfrm>
            <a:off x="2411975" y="1862325"/>
            <a:ext cx="4320044" cy="2430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7E3"/>
        </a:solidFill>
      </p:bgPr>
    </p:bg>
    <p:spTree>
      <p:nvGrpSpPr>
        <p:cNvPr id="608" name="Shape 608"/>
        <p:cNvGrpSpPr/>
        <p:nvPr/>
      </p:nvGrpSpPr>
      <p:grpSpPr>
        <a:xfrm>
          <a:off x="0" y="0"/>
          <a:ext cx="0" cy="0"/>
          <a:chOff x="0" y="0"/>
          <a:chExt cx="0" cy="0"/>
        </a:xfrm>
      </p:grpSpPr>
      <p:sp>
        <p:nvSpPr>
          <p:cNvPr id="609" name="Google Shape;609;p9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INCORPORAR ARRAYS</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610" name="Google Shape;610;p94"/>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Armar tu estructura de datos</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1" name="Google Shape;611;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2" name="Google Shape;612;p94"/>
          <p:cNvPicPr preferRelativeResize="0"/>
          <p:nvPr/>
        </p:nvPicPr>
        <p:blipFill>
          <a:blip r:embed="rId4">
            <a:alphaModFix/>
          </a:blip>
          <a:stretch>
            <a:fillRect/>
          </a:stretch>
        </p:blipFill>
        <p:spPr>
          <a:xfrm>
            <a:off x="3928675" y="949200"/>
            <a:ext cx="1286650" cy="12895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graphicFrame>
        <p:nvGraphicFramePr>
          <p:cNvPr id="617" name="Google Shape;617;p95"/>
          <p:cNvGraphicFramePr/>
          <p:nvPr/>
        </p:nvGraphicFramePr>
        <p:xfrm>
          <a:off x="148226" y="143200"/>
          <a:ext cx="3000000" cy="3000000"/>
        </p:xfrm>
        <a:graphic>
          <a:graphicData uri="http://schemas.openxmlformats.org/drawingml/2006/table">
            <a:tbl>
              <a:tblPr>
                <a:noFill/>
                <a:tableStyleId>{4706621B-6E58-4AFC-9FE6-B214D23F2110}</a:tableStyleId>
              </a:tblPr>
              <a:tblGrid>
                <a:gridCol w="2955875"/>
                <a:gridCol w="3822275"/>
                <a:gridCol w="2069375"/>
              </a:tblGrid>
              <a:tr h="624850">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INCORPORAR ARRAYS</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E9E9E"/>
                    </a:solidFill>
                  </a:tcPr>
                </a:tc>
                <a:tc hMerge="1"/>
                <a:tc hMerge="1"/>
              </a:tr>
              <a:tr h="11793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estudiante en el nombre de archivo comprimido por “claseApellido”. </a:t>
                      </a:r>
                      <a:endParaRPr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Los Array cumplen el papel de listas en el programa. Principalmente, los usamos para agrupar elementos de un mismo tipo. Siempre que sea posible emplear los métodos disponibles para trabajar con ellos</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706925">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a:br>
                      <a:r>
                        <a:rPr b="1" lang="en-GB" u="none" cap="none" strike="noStrike"/>
                        <a:t>&gt;&gt;</a:t>
                      </a:r>
                      <a:r>
                        <a:rPr b="1" lang="en-GB" u="none" cap="none" strike="noStrike">
                          <a:solidFill>
                            <a:srgbClr val="4D5156"/>
                          </a:solidFill>
                        </a:rPr>
                        <a:t> </a:t>
                      </a:r>
                      <a:r>
                        <a:rPr b="1" lang="en-GB" u="none" cap="none" strike="noStrike">
                          <a:latin typeface="Helvetica Neue"/>
                          <a:ea typeface="Helvetica Neue"/>
                          <a:cs typeface="Helvetica Neue"/>
                          <a:sym typeface="Helvetica Neue"/>
                        </a:rPr>
                        <a:t>Consigna:</a:t>
                      </a:r>
                      <a:r>
                        <a:rPr lang="en-GB" u="none" cap="none" strike="noStrik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Traslada al proyecto integrador el concepto de objetos, visto en la clase de hoy. A partir de los ejemplos mostrados la primera clase, y en función del tipo de simulador que hayas elegido, deberás:</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Incorporar al menos un Array en tu proyecto.</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Utilizar algunos de los métodos o propiedades vistos en la clase.</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t>&gt;&gt;</a:t>
                      </a:r>
                      <a:r>
                        <a:rPr b="1" lang="en-GB" u="none" cap="none" strike="noStrike">
                          <a:solidFill>
                            <a:schemeClr val="dk1"/>
                          </a:solidFill>
                          <a:latin typeface="Helvetica Neue"/>
                          <a:ea typeface="Helvetica Neue"/>
                          <a:cs typeface="Helvetica Neue"/>
                          <a:sym typeface="Helvetica Neue"/>
                        </a:rPr>
                        <a:t>Aspectos a incluir en el entregable:</a:t>
                      </a:r>
                      <a:endParaRPr b="1" u="none" cap="none" strike="noStrike">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700"/>
                        <a:buFont typeface="Arial"/>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que emplee array para agrupar elementos similares.</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n-GB" u="none" cap="none" strike="noStrike"/>
                        <a:t>&gt;&gt;Ejemplo:</a:t>
                      </a:r>
                      <a:endParaRPr b="1" u="none" cap="none" strike="noStrike"/>
                    </a:p>
                    <a:p>
                      <a:pPr indent="0" lvl="0" marL="0" rtl="0" algn="l">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Podemos crear arrays para los objetos identificados en el simulador la clase anterior, Ejemplo: Array de Productos, Array de Personas,Array de Libros, Array de Autos,  Array de Comidas,  Array de Bebidas, Array de Tareas, etc.</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18" name="Google Shape;618;p95"/>
          <p:cNvPicPr preferRelativeResize="0"/>
          <p:nvPr/>
        </p:nvPicPr>
        <p:blipFill rotWithShape="1">
          <a:blip r:embed="rId3">
            <a:alphaModFix/>
          </a:blip>
          <a:srcRect b="0" l="0" r="0" t="0"/>
          <a:stretch/>
        </p:blipFill>
        <p:spPr>
          <a:xfrm>
            <a:off x="7621175" y="4543350"/>
            <a:ext cx="1186526" cy="330675"/>
          </a:xfrm>
          <a:prstGeom prst="rect">
            <a:avLst/>
          </a:prstGeom>
          <a:noFill/>
          <a:ln>
            <a:noFill/>
          </a:ln>
        </p:spPr>
      </p:pic>
      <p:pic>
        <p:nvPicPr>
          <p:cNvPr id="619" name="Google Shape;619;p95"/>
          <p:cNvPicPr preferRelativeResize="0"/>
          <p:nvPr/>
        </p:nvPicPr>
        <p:blipFill>
          <a:blip r:embed="rId4">
            <a:alphaModFix/>
          </a:blip>
          <a:stretch>
            <a:fillRect/>
          </a:stretch>
        </p:blipFill>
        <p:spPr>
          <a:xfrm>
            <a:off x="7173525" y="974625"/>
            <a:ext cx="1634175" cy="64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sp>
        <p:nvSpPr>
          <p:cNvPr id="624" name="Google Shape;624;p96"/>
          <p:cNvSpPr txBox="1"/>
          <p:nvPr/>
        </p:nvSpPr>
        <p:spPr>
          <a:xfrm>
            <a:off x="780612" y="639900"/>
            <a:ext cx="7582800" cy="303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000">
                <a:solidFill>
                  <a:srgbClr val="E0FF00"/>
                </a:solidFill>
                <a:latin typeface="Anton"/>
                <a:ea typeface="Anton"/>
                <a:cs typeface="Anton"/>
                <a:sym typeface="Anton"/>
              </a:rPr>
              <a:t>PREPARÁNDONOS PARA LA PRE-ENTREGA Nº 1</a:t>
            </a:r>
            <a:endParaRPr i="1" sz="3000">
              <a:solidFill>
                <a:srgbClr val="E0FF00"/>
              </a:solidFill>
              <a:latin typeface="Didact Gothic"/>
              <a:ea typeface="Didact Gothic"/>
              <a:cs typeface="Didact Gothic"/>
              <a:sym typeface="Didact Gothic"/>
            </a:endParaRPr>
          </a:p>
          <a:p>
            <a:pPr indent="0" lvl="0" marL="0" rtl="0" algn="ctr">
              <a:spcBef>
                <a:spcPts val="1000"/>
              </a:spcBef>
              <a:spcAft>
                <a:spcPts val="0"/>
              </a:spcAft>
              <a:buClr>
                <a:schemeClr val="dk1"/>
              </a:buClr>
              <a:buSzPts val="1100"/>
              <a:buFont typeface="Arial"/>
              <a:buNone/>
            </a:pPr>
            <a:r>
              <a:rPr i="1" lang="en-GB" sz="2000">
                <a:solidFill>
                  <a:schemeClr val="lt1"/>
                </a:solidFill>
                <a:latin typeface="Helvetica Neue Light"/>
                <a:ea typeface="Helvetica Neue Light"/>
                <a:cs typeface="Helvetica Neue Light"/>
                <a:sym typeface="Helvetica Neue Light"/>
              </a:rPr>
              <a:t>En la clase 7 finaliza el segundo módulo y se entregarán las consignas de la primera pre-entrega del curso. La misma, incluirá</a:t>
            </a:r>
            <a:r>
              <a:rPr i="1" lang="en-GB" sz="2000">
                <a:solidFill>
                  <a:schemeClr val="lt1"/>
                </a:solidFill>
                <a:latin typeface="Helvetica Neue Light"/>
                <a:ea typeface="Helvetica Neue Light"/>
                <a:cs typeface="Helvetica Neue Light"/>
                <a:sym typeface="Helvetica Neue Light"/>
              </a:rPr>
              <a:t> temas vistos en las clases</a:t>
            </a:r>
            <a:r>
              <a:rPr i="1" lang="en-GB" sz="2000">
                <a:solidFill>
                  <a:schemeClr val="lt1"/>
                </a:solidFill>
                <a:latin typeface="Helvetica Neue Light"/>
                <a:ea typeface="Helvetica Neue Light"/>
                <a:cs typeface="Helvetica Neue Light"/>
                <a:sym typeface="Helvetica Neue Light"/>
              </a:rPr>
              <a:t> previas.</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i="1"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625" name="Google Shape;625;p96"/>
          <p:cNvPicPr preferRelativeResize="0"/>
          <p:nvPr/>
        </p:nvPicPr>
        <p:blipFill>
          <a:blip r:embed="rId4">
            <a:alphaModFix/>
          </a:blip>
          <a:stretch>
            <a:fillRect/>
          </a:stretch>
        </p:blipFill>
        <p:spPr>
          <a:xfrm>
            <a:off x="2999388" y="2757549"/>
            <a:ext cx="3145225" cy="18389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9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1" name="Google Shape;631;p97"/>
          <p:cNvSpPr txBox="1"/>
          <p:nvPr/>
        </p:nvSpPr>
        <p:spPr>
          <a:xfrm>
            <a:off x="174575" y="214875"/>
            <a:ext cx="40422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7"/>
          <p:cNvSpPr txBox="1"/>
          <p:nvPr/>
        </p:nvSpPr>
        <p:spPr>
          <a:xfrm>
            <a:off x="3542550" y="1333738"/>
            <a:ext cx="5211900" cy="886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La pr</a:t>
            </a:r>
            <a:r>
              <a:rPr lang="en-GB" sz="1700">
                <a:solidFill>
                  <a:schemeClr val="dk1"/>
                </a:solidFill>
                <a:latin typeface="Helvetica Neue Light"/>
                <a:ea typeface="Helvetica Neue Light"/>
                <a:cs typeface="Helvetica Neue Light"/>
                <a:sym typeface="Helvetica Neue Light"/>
              </a:rPr>
              <a:t>e-entrega se compone de temas vistos hasta el momento, más otros que verán durante el </a:t>
            </a:r>
            <a:r>
              <a:rPr lang="en-GB" sz="1700">
                <a:solidFill>
                  <a:schemeClr val="dk1"/>
                </a:solidFill>
                <a:highlight>
                  <a:srgbClr val="E0FF00"/>
                </a:highlight>
                <a:latin typeface="Helvetica Neue Light"/>
                <a:ea typeface="Helvetica Neue Light"/>
                <a:cs typeface="Helvetica Neue Light"/>
                <a:sym typeface="Helvetica Neue Light"/>
              </a:rPr>
              <a:t>módulo completo</a:t>
            </a:r>
            <a:r>
              <a:rPr lang="en-GB"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Te recomendamos ir avanzando con los "Hands On" y "Desafíos Complementarios"</a:t>
            </a:r>
            <a:r>
              <a:rPr lang="en-GB" sz="1050">
                <a:solidFill>
                  <a:srgbClr val="3C4043"/>
                </a:solidFill>
                <a:highlight>
                  <a:srgbClr val="FFFFFF"/>
                </a:highlight>
                <a:latin typeface="Roboto"/>
                <a:ea typeface="Roboto"/>
                <a:cs typeface="Roboto"/>
                <a:sym typeface="Roboto"/>
              </a:rPr>
              <a:t>✨</a:t>
            </a:r>
            <a:endParaRPr sz="1700">
              <a:solidFill>
                <a:schemeClr val="dk1"/>
              </a:solidFill>
              <a:latin typeface="Helvetica Neue Light"/>
              <a:ea typeface="Helvetica Neue Light"/>
              <a:cs typeface="Helvetica Neue Light"/>
              <a:sym typeface="Helvetica Neue Light"/>
            </a:endParaRPr>
          </a:p>
        </p:txBody>
      </p:sp>
      <p:sp>
        <p:nvSpPr>
          <p:cNvPr id="633" name="Google Shape;633;p97"/>
          <p:cNvSpPr txBox="1"/>
          <p:nvPr/>
        </p:nvSpPr>
        <p:spPr>
          <a:xfrm>
            <a:off x="3488825" y="3523527"/>
            <a:ext cx="5211900" cy="852900"/>
          </a:xfrm>
          <a:prstGeom prst="rect">
            <a:avLst/>
          </a:prstGeom>
          <a:noFill/>
          <a:ln>
            <a:noFill/>
          </a:ln>
        </p:spPr>
        <p:txBody>
          <a:bodyPr anchorCtr="0" anchor="t" bIns="91425" lIns="91425" spcFirstLastPara="1" rIns="91425" wrap="square" tIns="91425">
            <a:noAutofit/>
          </a:bodyPr>
          <a:lstStyle/>
          <a:p>
            <a:pPr indent="-336550" lvl="0" marL="457200" rtl="0" algn="ctr">
              <a:spcBef>
                <a:spcPts val="0"/>
              </a:spcBef>
              <a:spcAft>
                <a:spcPts val="0"/>
              </a:spcAft>
              <a:buSzPts val="1700"/>
              <a:buFont typeface="Helvetica Neue"/>
              <a:buChar char="●"/>
            </a:pPr>
            <a:r>
              <a:rPr lang="en-GB" sz="1700">
                <a:latin typeface="Helvetica Neue Light"/>
                <a:ea typeface="Helvetica Neue Light"/>
                <a:cs typeface="Helvetica Neue Light"/>
                <a:sym typeface="Helvetica Neue Light"/>
              </a:rPr>
              <a:t>Recuerden que recién la consigna del desafío se entrega ¡</a:t>
            </a:r>
            <a:r>
              <a:rPr lang="en-GB" sz="1700">
                <a:latin typeface="Helvetica Neue Light"/>
                <a:ea typeface="Helvetica Neue Light"/>
                <a:cs typeface="Helvetica Neue Light"/>
                <a:sym typeface="Helvetica Neue Light"/>
              </a:rPr>
              <a:t>en la clase Nº </a:t>
            </a:r>
            <a:r>
              <a:rPr lang="en-GB" sz="1700">
                <a:latin typeface="Helvetica Neue Light"/>
                <a:ea typeface="Helvetica Neue Light"/>
                <a:cs typeface="Helvetica Neue Light"/>
                <a:sym typeface="Helvetica Neue Light"/>
              </a:rPr>
              <a:t>7! 🙌 </a:t>
            </a:r>
            <a:r>
              <a:rPr b="1" lang="en-GB" sz="1700">
                <a:latin typeface="Helvetica Neue"/>
                <a:ea typeface="Helvetica Neue"/>
                <a:cs typeface="Helvetica Neue"/>
                <a:sym typeface="Helvetica Neue"/>
              </a:rPr>
              <a:t>Y tendrán hasta 7 días para resolver el desafío y subirlo.</a:t>
            </a:r>
            <a:endParaRPr b="1" sz="1700">
              <a:latin typeface="Helvetica Neue"/>
              <a:ea typeface="Helvetica Neue"/>
              <a:cs typeface="Helvetica Neue"/>
              <a:sym typeface="Helvetica Neue"/>
            </a:endParaRPr>
          </a:p>
        </p:txBody>
      </p:sp>
      <p:pic>
        <p:nvPicPr>
          <p:cNvPr id="634" name="Google Shape;634;p97"/>
          <p:cNvPicPr preferRelativeResize="0"/>
          <p:nvPr/>
        </p:nvPicPr>
        <p:blipFill>
          <a:blip r:embed="rId4">
            <a:alphaModFix/>
          </a:blip>
          <a:stretch>
            <a:fillRect/>
          </a:stretch>
        </p:blipFill>
        <p:spPr>
          <a:xfrm>
            <a:off x="0" y="1607812"/>
            <a:ext cx="3628850" cy="1808300"/>
          </a:xfrm>
          <a:prstGeom prst="rect">
            <a:avLst/>
          </a:prstGeom>
          <a:noFill/>
          <a:ln>
            <a:noFill/>
          </a:ln>
        </p:spPr>
      </p:pic>
      <p:grpSp>
        <p:nvGrpSpPr>
          <p:cNvPr id="635" name="Google Shape;635;p97"/>
          <p:cNvGrpSpPr/>
          <p:nvPr/>
        </p:nvGrpSpPr>
        <p:grpSpPr>
          <a:xfrm>
            <a:off x="0" y="4137650"/>
            <a:ext cx="1646700" cy="1005850"/>
            <a:chOff x="0" y="4137650"/>
            <a:chExt cx="1646700" cy="1005850"/>
          </a:xfrm>
        </p:grpSpPr>
        <p:cxnSp>
          <p:nvCxnSpPr>
            <p:cNvPr id="636" name="Google Shape;636;p97"/>
            <p:cNvCxnSpPr/>
            <p:nvPr/>
          </p:nvCxnSpPr>
          <p:spPr>
            <a:xfrm rot="10800000">
              <a:off x="1228025" y="4151150"/>
              <a:ext cx="0" cy="976800"/>
            </a:xfrm>
            <a:prstGeom prst="straightConnector1">
              <a:avLst/>
            </a:prstGeom>
            <a:noFill/>
            <a:ln cap="flat" cmpd="sng" w="19050">
              <a:solidFill>
                <a:srgbClr val="000000"/>
              </a:solidFill>
              <a:prstDash val="solid"/>
              <a:round/>
              <a:headEnd len="med" w="med" type="none"/>
              <a:tailEnd len="med" w="med" type="none"/>
            </a:ln>
          </p:spPr>
        </p:cxnSp>
        <p:cxnSp>
          <p:nvCxnSpPr>
            <p:cNvPr id="637" name="Google Shape;637;p97"/>
            <p:cNvCxnSpPr/>
            <p:nvPr/>
          </p:nvCxnSpPr>
          <p:spPr>
            <a:xfrm>
              <a:off x="0" y="4851300"/>
              <a:ext cx="1646700" cy="0"/>
            </a:xfrm>
            <a:prstGeom prst="straightConnector1">
              <a:avLst/>
            </a:prstGeom>
            <a:noFill/>
            <a:ln cap="flat" cmpd="sng" w="19050">
              <a:solidFill>
                <a:srgbClr val="000000"/>
              </a:solidFill>
              <a:prstDash val="solid"/>
              <a:round/>
              <a:headEnd len="med" w="med" type="none"/>
              <a:tailEnd len="med" w="med" type="none"/>
            </a:ln>
          </p:spPr>
        </p:cxnSp>
        <p:cxnSp>
          <p:nvCxnSpPr>
            <p:cNvPr id="638" name="Google Shape;638;p97"/>
            <p:cNvCxnSpPr/>
            <p:nvPr/>
          </p:nvCxnSpPr>
          <p:spPr>
            <a:xfrm rot="10800000">
              <a:off x="269025" y="4137650"/>
              <a:ext cx="0" cy="990300"/>
            </a:xfrm>
            <a:prstGeom prst="straightConnector1">
              <a:avLst/>
            </a:prstGeom>
            <a:noFill/>
            <a:ln cap="flat" cmpd="sng" w="19050">
              <a:solidFill>
                <a:srgbClr val="000000"/>
              </a:solidFill>
              <a:prstDash val="solid"/>
              <a:round/>
              <a:headEnd len="med" w="med" type="none"/>
              <a:tailEnd len="med" w="med" type="none"/>
            </a:ln>
          </p:spPr>
        </p:cxnSp>
        <p:cxnSp>
          <p:nvCxnSpPr>
            <p:cNvPr id="639" name="Google Shape;639;p97"/>
            <p:cNvCxnSpPr/>
            <p:nvPr/>
          </p:nvCxnSpPr>
          <p:spPr>
            <a:xfrm rot="10800000">
              <a:off x="593925" y="4164600"/>
              <a:ext cx="0" cy="978900"/>
            </a:xfrm>
            <a:prstGeom prst="straightConnector1">
              <a:avLst/>
            </a:prstGeom>
            <a:noFill/>
            <a:ln cap="flat" cmpd="sng" w="19050">
              <a:solidFill>
                <a:srgbClr val="000000"/>
              </a:solidFill>
              <a:prstDash val="solid"/>
              <a:round/>
              <a:headEnd len="med" w="med" type="none"/>
              <a:tailEnd len="med" w="med" type="none"/>
            </a:ln>
          </p:spPr>
        </p:cxnSp>
        <p:cxnSp>
          <p:nvCxnSpPr>
            <p:cNvPr id="640" name="Google Shape;640;p97"/>
            <p:cNvCxnSpPr/>
            <p:nvPr/>
          </p:nvCxnSpPr>
          <p:spPr>
            <a:xfrm rot="10800000">
              <a:off x="934500" y="4177800"/>
              <a:ext cx="0" cy="965700"/>
            </a:xfrm>
            <a:prstGeom prst="straightConnector1">
              <a:avLst/>
            </a:prstGeom>
            <a:noFill/>
            <a:ln cap="flat" cmpd="sng" w="19050">
              <a:solidFill>
                <a:srgbClr val="000000"/>
              </a:solidFill>
              <a:prstDash val="solid"/>
              <a:round/>
              <a:headEnd len="med" w="med" type="none"/>
              <a:tailEnd len="med" w="med" type="none"/>
            </a:ln>
          </p:spPr>
        </p:cxnSp>
      </p:grpSp>
      <p:cxnSp>
        <p:nvCxnSpPr>
          <p:cNvPr id="641" name="Google Shape;641;p97"/>
          <p:cNvCxnSpPr/>
          <p:nvPr/>
        </p:nvCxnSpPr>
        <p:spPr>
          <a:xfrm>
            <a:off x="0" y="4648350"/>
            <a:ext cx="1646700" cy="0"/>
          </a:xfrm>
          <a:prstGeom prst="straightConnector1">
            <a:avLst/>
          </a:prstGeom>
          <a:noFill/>
          <a:ln cap="flat" cmpd="sng" w="19050">
            <a:solidFill>
              <a:srgbClr val="000000"/>
            </a:solidFill>
            <a:prstDash val="solid"/>
            <a:round/>
            <a:headEnd len="med" w="med" type="none"/>
            <a:tailEnd len="med" w="med" type="none"/>
          </a:ln>
        </p:spPr>
      </p:cxnSp>
      <p:grpSp>
        <p:nvGrpSpPr>
          <p:cNvPr id="642" name="Google Shape;642;p97"/>
          <p:cNvGrpSpPr/>
          <p:nvPr/>
        </p:nvGrpSpPr>
        <p:grpSpPr>
          <a:xfrm>
            <a:off x="7514556" y="80050"/>
            <a:ext cx="1554485" cy="1005870"/>
            <a:chOff x="7497300" y="-4725"/>
            <a:chExt cx="1646700" cy="1110600"/>
          </a:xfrm>
        </p:grpSpPr>
        <p:pic>
          <p:nvPicPr>
            <p:cNvPr id="643" name="Google Shape;643;p97"/>
            <p:cNvPicPr preferRelativeResize="0"/>
            <p:nvPr/>
          </p:nvPicPr>
          <p:blipFill rotWithShape="1">
            <a:blip r:embed="rId5">
              <a:alphaModFix/>
            </a:blip>
            <a:srcRect b="17584" l="17287" r="20574" t="25138"/>
            <a:stretch/>
          </p:blipFill>
          <p:spPr>
            <a:xfrm>
              <a:off x="7497300" y="-4725"/>
              <a:ext cx="1646700" cy="1110600"/>
            </a:xfrm>
            <a:prstGeom prst="rect">
              <a:avLst/>
            </a:prstGeom>
            <a:noFill/>
            <a:ln>
              <a:noFill/>
            </a:ln>
          </p:spPr>
        </p:pic>
        <p:pic>
          <p:nvPicPr>
            <p:cNvPr id="644" name="Google Shape;644;p97"/>
            <p:cNvPicPr preferRelativeResize="0"/>
            <p:nvPr/>
          </p:nvPicPr>
          <p:blipFill>
            <a:blip r:embed="rId6">
              <a:alphaModFix/>
            </a:blip>
            <a:stretch>
              <a:fillRect/>
            </a:stretch>
          </p:blipFill>
          <p:spPr>
            <a:xfrm>
              <a:off x="7940167" y="218576"/>
              <a:ext cx="848016" cy="827315"/>
            </a:xfrm>
            <a:prstGeom prst="rect">
              <a:avLst/>
            </a:prstGeom>
            <a:noFill/>
            <a:ln>
              <a:noFill/>
            </a:ln>
          </p:spPr>
        </p:pic>
      </p:grpSp>
      <p:pic>
        <p:nvPicPr>
          <p:cNvPr id="645" name="Google Shape;645;p97"/>
          <p:cNvPicPr preferRelativeResize="0"/>
          <p:nvPr/>
        </p:nvPicPr>
        <p:blipFill>
          <a:blip r:embed="rId7">
            <a:alphaModFix/>
          </a:blip>
          <a:stretch>
            <a:fillRect/>
          </a:stretch>
        </p:blipFill>
        <p:spPr>
          <a:xfrm>
            <a:off x="1489150" y="2068863"/>
            <a:ext cx="886200" cy="886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1" name="Google Shape;651;p98"/>
          <p:cNvSpPr txBox="1"/>
          <p:nvPr/>
        </p:nvSpPr>
        <p:spPr>
          <a:xfrm>
            <a:off x="1420175" y="152075"/>
            <a:ext cx="6696000" cy="1412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sz="4500">
                <a:solidFill>
                  <a:schemeClr val="dk1"/>
                </a:solidFill>
                <a:latin typeface="Anton"/>
                <a:ea typeface="Anton"/>
                <a:cs typeface="Anton"/>
                <a:sym typeface="Anton"/>
              </a:rPr>
              <a:t>PRE-ENTREGA</a:t>
            </a:r>
            <a:r>
              <a:rPr i="1" lang="en-GB" sz="4500">
                <a:solidFill>
                  <a:schemeClr val="dk1"/>
                </a:solidFill>
                <a:latin typeface="Anton"/>
                <a:ea typeface="Anton"/>
                <a:cs typeface="Anton"/>
                <a:sym typeface="Anton"/>
              </a:rPr>
              <a:t> N° 1</a:t>
            </a:r>
            <a:endParaRPr i="1" sz="4500">
              <a:solidFill>
                <a:schemeClr val="dk1"/>
              </a:solidFill>
              <a:latin typeface="Anton"/>
              <a:ea typeface="Anton"/>
              <a:cs typeface="Anton"/>
              <a:sym typeface="Anton"/>
            </a:endParaRPr>
          </a:p>
          <a:p>
            <a:pPr indent="0" lvl="0" marL="0" rtl="0" algn="ctr">
              <a:lnSpc>
                <a:spcPct val="115000"/>
              </a:lnSpc>
              <a:spcBef>
                <a:spcPts val="0"/>
              </a:spcBef>
              <a:spcAft>
                <a:spcPts val="0"/>
              </a:spcAft>
              <a:buNone/>
            </a:pPr>
            <a:r>
              <a:rPr i="1" lang="en-GB" sz="2800">
                <a:solidFill>
                  <a:schemeClr val="dk1"/>
                </a:solidFill>
                <a:latin typeface="Helvetica Neue"/>
                <a:ea typeface="Helvetica Neue"/>
                <a:cs typeface="Helvetica Neue"/>
                <a:sym typeface="Helvetica Neue"/>
              </a:rPr>
              <a:t>Compuesto por…</a:t>
            </a:r>
            <a:endParaRPr i="1" sz="2800">
              <a:solidFill>
                <a:schemeClr val="dk1"/>
              </a:solidFill>
              <a:latin typeface="Helvetica Neue"/>
              <a:ea typeface="Helvetica Neue"/>
              <a:cs typeface="Helvetica Neue"/>
              <a:sym typeface="Helvetica Neue"/>
            </a:endParaRPr>
          </a:p>
        </p:txBody>
      </p:sp>
      <p:pic>
        <p:nvPicPr>
          <p:cNvPr id="652" name="Google Shape;652;p98"/>
          <p:cNvPicPr preferRelativeResize="0"/>
          <p:nvPr/>
        </p:nvPicPr>
        <p:blipFill>
          <a:blip r:embed="rId4">
            <a:alphaModFix/>
          </a:blip>
          <a:stretch>
            <a:fillRect/>
          </a:stretch>
        </p:blipFill>
        <p:spPr>
          <a:xfrm>
            <a:off x="179250" y="1564175"/>
            <a:ext cx="4105260" cy="2736840"/>
          </a:xfrm>
          <a:prstGeom prst="rect">
            <a:avLst/>
          </a:prstGeom>
          <a:noFill/>
          <a:ln>
            <a:noFill/>
          </a:ln>
        </p:spPr>
      </p:pic>
      <p:sp>
        <p:nvSpPr>
          <p:cNvPr id="653" name="Google Shape;653;p98"/>
          <p:cNvSpPr txBox="1"/>
          <p:nvPr/>
        </p:nvSpPr>
        <p:spPr>
          <a:xfrm>
            <a:off x="4458600" y="1786125"/>
            <a:ext cx="4524300" cy="1960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Helvetica Neue"/>
              <a:buChar char="●"/>
            </a:pPr>
            <a:r>
              <a:rPr b="1" lang="en-GB" sz="1700">
                <a:solidFill>
                  <a:schemeClr val="dk1"/>
                </a:solidFill>
                <a:latin typeface="Helvetica Neue"/>
                <a:ea typeface="Helvetica Neue"/>
                <a:cs typeface="Helvetica Neue"/>
                <a:sym typeface="Helvetica Neue"/>
              </a:rPr>
              <a:t>Estructura HTML del proyecto. </a:t>
            </a:r>
            <a:endParaRPr b="1"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1"/>
              </a:buClr>
              <a:buSzPts val="1700"/>
              <a:buFont typeface="Helvetica Neue"/>
              <a:buChar char="●"/>
            </a:pPr>
            <a:r>
              <a:rPr b="1" lang="en-GB" sz="1700">
                <a:solidFill>
                  <a:schemeClr val="dk1"/>
                </a:solidFill>
                <a:latin typeface="Helvetica Neue"/>
                <a:ea typeface="Helvetica Neue"/>
                <a:cs typeface="Helvetica Neue"/>
                <a:sym typeface="Helvetica Neue"/>
              </a:rPr>
              <a:t>Variables de JS necesarias. </a:t>
            </a:r>
            <a:endParaRPr b="1"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1"/>
              </a:buClr>
              <a:buSzPts val="1700"/>
              <a:buFont typeface="Helvetica Neue"/>
              <a:buChar char="●"/>
            </a:pPr>
            <a:r>
              <a:rPr b="1" lang="en-GB" sz="1700">
                <a:solidFill>
                  <a:schemeClr val="dk1"/>
                </a:solidFill>
                <a:latin typeface="Helvetica Neue"/>
                <a:ea typeface="Helvetica Neue"/>
                <a:cs typeface="Helvetica Neue"/>
                <a:sym typeface="Helvetica Neue"/>
              </a:rPr>
              <a:t>Funciones esenciales del proceso a simular.</a:t>
            </a:r>
            <a:endParaRPr b="1"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1"/>
              </a:buClr>
              <a:buSzPts val="1700"/>
              <a:buFont typeface="Helvetica Neue"/>
              <a:buChar char="●"/>
            </a:pPr>
            <a:r>
              <a:rPr b="1" lang="en-GB" sz="1700">
                <a:solidFill>
                  <a:schemeClr val="dk1"/>
                </a:solidFill>
                <a:latin typeface="Helvetica Neue"/>
                <a:ea typeface="Helvetica Neue"/>
                <a:cs typeface="Helvetica Neue"/>
                <a:sym typeface="Helvetica Neue"/>
              </a:rPr>
              <a:t>Objetos de JS </a:t>
            </a:r>
            <a:endParaRPr b="1"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2"/>
              </a:buClr>
              <a:buSzPts val="1700"/>
              <a:buFont typeface="Helvetica Neue Light"/>
              <a:buChar char="●"/>
            </a:pPr>
            <a:r>
              <a:rPr b="1" lang="en-GB" sz="1700">
                <a:solidFill>
                  <a:schemeClr val="dk1"/>
                </a:solidFill>
                <a:latin typeface="Helvetica Neue"/>
                <a:ea typeface="Helvetica Neue"/>
                <a:cs typeface="Helvetica Neue"/>
                <a:sym typeface="Helvetica Neue"/>
              </a:rPr>
              <a:t>Arrays - </a:t>
            </a:r>
            <a:r>
              <a:rPr lang="en-GB" sz="1700">
                <a:solidFill>
                  <a:schemeClr val="dk1"/>
                </a:solidFill>
                <a:latin typeface="Helvetica Neue Light"/>
                <a:ea typeface="Helvetica Neue Light"/>
                <a:cs typeface="Helvetica Neue Light"/>
                <a:sym typeface="Helvetica Neue Light"/>
              </a:rPr>
              <a:t>Desafío complementario </a:t>
            </a:r>
            <a:r>
              <a:rPr b="1" lang="en-GB" sz="1700">
                <a:solidFill>
                  <a:srgbClr val="9CCC65"/>
                </a:solidFill>
                <a:latin typeface="Helvetica Neue"/>
                <a:ea typeface="Helvetica Neue"/>
                <a:cs typeface="Helvetica Neue"/>
                <a:sym typeface="Helvetica Neue"/>
              </a:rPr>
              <a:t>HOY</a:t>
            </a:r>
            <a:endParaRPr sz="1700">
              <a:solidFill>
                <a:srgbClr val="9CCC65"/>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2"/>
              </a:buClr>
              <a:buSzPts val="1700"/>
              <a:buFont typeface="Helvetica Neue Light"/>
              <a:buChar char="●"/>
            </a:pPr>
            <a:r>
              <a:rPr b="1" lang="en-GB" sz="1700">
                <a:solidFill>
                  <a:schemeClr val="dk1"/>
                </a:solidFill>
                <a:latin typeface="Helvetica Neue"/>
                <a:ea typeface="Helvetica Neue"/>
                <a:cs typeface="Helvetica Neue"/>
                <a:sym typeface="Helvetica Neue"/>
              </a:rPr>
              <a:t>Métodos de búsqueda y filtrado sobre el Array -</a:t>
            </a:r>
            <a:r>
              <a:rPr lang="en-GB" sz="1700">
                <a:solidFill>
                  <a:schemeClr val="dk1"/>
                </a:solidFill>
                <a:latin typeface="Helvetica Neue Light"/>
                <a:ea typeface="Helvetica Neue Light"/>
                <a:cs typeface="Helvetica Neue Light"/>
                <a:sym typeface="Helvetica Neue Light"/>
              </a:rPr>
              <a:t>Desafío complementario </a:t>
            </a:r>
            <a:r>
              <a:rPr b="1" lang="en-GB" sz="1700">
                <a:solidFill>
                  <a:schemeClr val="dk1"/>
                </a:solidFill>
                <a:latin typeface="Helvetica Neue"/>
                <a:ea typeface="Helvetica Neue"/>
                <a:cs typeface="Helvetica Neue"/>
                <a:sym typeface="Helvetica Neue"/>
              </a:rPr>
              <a:t> </a:t>
            </a:r>
            <a:r>
              <a:rPr b="1" lang="en-GB" sz="1700">
                <a:solidFill>
                  <a:srgbClr val="9CCC65"/>
                </a:solidFill>
                <a:latin typeface="Helvetica Neue"/>
                <a:ea typeface="Helvetica Neue"/>
                <a:cs typeface="Helvetica Neue"/>
                <a:sym typeface="Helvetica Neue"/>
              </a:rPr>
              <a:t>HOY</a:t>
            </a:r>
            <a:endParaRPr b="1" sz="1700">
              <a:solidFill>
                <a:schemeClr val="dk1"/>
              </a:solidFill>
              <a:latin typeface="Helvetica Neue"/>
              <a:ea typeface="Helvetica Neue"/>
              <a:cs typeface="Helvetica Neue"/>
              <a:sym typeface="Helvetica Neue"/>
            </a:endParaRPr>
          </a:p>
        </p:txBody>
      </p:sp>
      <p:pic>
        <p:nvPicPr>
          <p:cNvPr id="654" name="Google Shape;654;p98"/>
          <p:cNvPicPr preferRelativeResize="0"/>
          <p:nvPr/>
        </p:nvPicPr>
        <p:blipFill>
          <a:blip r:embed="rId5">
            <a:alphaModFix/>
          </a:blip>
          <a:stretch>
            <a:fillRect/>
          </a:stretch>
        </p:blipFill>
        <p:spPr>
          <a:xfrm>
            <a:off x="8116177" y="1847225"/>
            <a:ext cx="294750" cy="294750"/>
          </a:xfrm>
          <a:prstGeom prst="rect">
            <a:avLst/>
          </a:prstGeom>
          <a:noFill/>
          <a:ln>
            <a:noFill/>
          </a:ln>
        </p:spPr>
      </p:pic>
      <p:pic>
        <p:nvPicPr>
          <p:cNvPr id="655" name="Google Shape;655;p98"/>
          <p:cNvPicPr preferRelativeResize="0"/>
          <p:nvPr/>
        </p:nvPicPr>
        <p:blipFill>
          <a:blip r:embed="rId5">
            <a:alphaModFix/>
          </a:blip>
          <a:stretch>
            <a:fillRect/>
          </a:stretch>
        </p:blipFill>
        <p:spPr>
          <a:xfrm>
            <a:off x="7821427" y="2141975"/>
            <a:ext cx="294750" cy="294750"/>
          </a:xfrm>
          <a:prstGeom prst="rect">
            <a:avLst/>
          </a:prstGeom>
          <a:noFill/>
          <a:ln>
            <a:noFill/>
          </a:ln>
        </p:spPr>
      </p:pic>
      <p:pic>
        <p:nvPicPr>
          <p:cNvPr id="656" name="Google Shape;656;p98"/>
          <p:cNvPicPr preferRelativeResize="0"/>
          <p:nvPr/>
        </p:nvPicPr>
        <p:blipFill>
          <a:blip r:embed="rId5">
            <a:alphaModFix/>
          </a:blip>
          <a:stretch>
            <a:fillRect/>
          </a:stretch>
        </p:blipFill>
        <p:spPr>
          <a:xfrm>
            <a:off x="5976677" y="2619150"/>
            <a:ext cx="294750" cy="294750"/>
          </a:xfrm>
          <a:prstGeom prst="rect">
            <a:avLst/>
          </a:prstGeom>
          <a:noFill/>
          <a:ln>
            <a:noFill/>
          </a:ln>
        </p:spPr>
      </p:pic>
      <p:pic>
        <p:nvPicPr>
          <p:cNvPr id="657" name="Google Shape;657;p98"/>
          <p:cNvPicPr preferRelativeResize="0"/>
          <p:nvPr/>
        </p:nvPicPr>
        <p:blipFill>
          <a:blip r:embed="rId5">
            <a:alphaModFix/>
          </a:blip>
          <a:stretch>
            <a:fillRect/>
          </a:stretch>
        </p:blipFill>
        <p:spPr>
          <a:xfrm>
            <a:off x="6478227" y="2913900"/>
            <a:ext cx="294750" cy="294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1" name="Shape 661"/>
        <p:cNvGrpSpPr/>
        <p:nvPr/>
      </p:nvGrpSpPr>
      <p:grpSpPr>
        <a:xfrm>
          <a:off x="0" y="0"/>
          <a:ext cx="0" cy="0"/>
          <a:chOff x="0" y="0"/>
          <a:chExt cx="0" cy="0"/>
        </a:xfrm>
      </p:grpSpPr>
      <p:pic>
        <p:nvPicPr>
          <p:cNvPr id="662" name="Google Shape;662;p99"/>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663" name="Google Shape;663;p99"/>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10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9" name="Google Shape;669;p10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4" name="Shape 224"/>
        <p:cNvGrpSpPr/>
        <p:nvPr/>
      </p:nvGrpSpPr>
      <p:grpSpPr>
        <a:xfrm>
          <a:off x="0" y="0"/>
          <a:ext cx="0" cy="0"/>
          <a:chOff x="0" y="0"/>
          <a:chExt cx="0" cy="0"/>
        </a:xfrm>
      </p:grpSpPr>
      <p:pic>
        <p:nvPicPr>
          <p:cNvPr id="225" name="Google Shape;225;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6" name="Google Shape;226;p5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227" name="Google Shape;227;p5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
        <p:nvSpPr>
          <p:cNvPr id="228" name="Google Shape;228;p5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Definir </a:t>
            </a:r>
            <a:r>
              <a:rPr b="1" lang="en-GB" sz="1800">
                <a:latin typeface="Helvetica Neue"/>
                <a:ea typeface="Helvetica Neue"/>
                <a:cs typeface="Helvetica Neue"/>
                <a:sym typeface="Helvetica Neue"/>
              </a:rPr>
              <a:t>Arrays</a:t>
            </a:r>
            <a:r>
              <a:rPr lang="en-GB" sz="1800">
                <a:latin typeface="Helvetica Neue Light"/>
                <a:ea typeface="Helvetica Neue Light"/>
                <a:cs typeface="Helvetica Neue Light"/>
                <a:sym typeface="Helvetica Neue Light"/>
              </a:rPr>
              <a:t> en JavaScript</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Aprender cómo acceder a un </a:t>
            </a:r>
            <a:r>
              <a:rPr b="1" lang="en-GB" sz="1800">
                <a:latin typeface="Helvetica Neue"/>
                <a:ea typeface="Helvetica Neue"/>
                <a:cs typeface="Helvetica Neue"/>
                <a:sym typeface="Helvetica Neue"/>
              </a:rPr>
              <a:t>Array </a:t>
            </a:r>
            <a:r>
              <a:rPr lang="en-GB" sz="1800">
                <a:latin typeface="Helvetica Neue Light"/>
                <a:ea typeface="Helvetica Neue Light"/>
                <a:cs typeface="Helvetica Neue Light"/>
                <a:sym typeface="Helvetica Neue Light"/>
              </a:rPr>
              <a:t>y </a:t>
            </a:r>
            <a:r>
              <a:rPr lang="en-GB" sz="1800">
                <a:latin typeface="Helvetica Neue Light"/>
                <a:ea typeface="Helvetica Neue Light"/>
                <a:cs typeface="Helvetica Neue Light"/>
                <a:sym typeface="Helvetica Neue Light"/>
              </a:rPr>
              <a:t>recorrerlo</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Reconocer </a:t>
            </a:r>
            <a:r>
              <a:rPr b="1" lang="en-GB" sz="1800">
                <a:latin typeface="Helvetica Neue"/>
                <a:ea typeface="Helvetica Neue"/>
                <a:cs typeface="Helvetica Neue"/>
                <a:sym typeface="Helvetica Neue"/>
              </a:rPr>
              <a:t>propiedades y métodos</a:t>
            </a:r>
            <a:r>
              <a:rPr lang="en-GB" sz="1800">
                <a:latin typeface="Helvetica Neue Light"/>
                <a:ea typeface="Helvetica Neue Light"/>
                <a:cs typeface="Helvetica Neue Light"/>
                <a:sym typeface="Helvetica Neue Light"/>
              </a:rPr>
              <a:t> más comunes del Array.</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Comprender las utilidades de la combinación </a:t>
            </a:r>
            <a:r>
              <a:rPr b="1" lang="en-GB" sz="1800">
                <a:latin typeface="Helvetica Neue"/>
                <a:ea typeface="Helvetica Neue"/>
                <a:cs typeface="Helvetica Neue"/>
                <a:sym typeface="Helvetica Neue"/>
              </a:rPr>
              <a:t>Arrays + Objetos</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1"/>
          <p:cNvSpPr txBox="1"/>
          <p:nvPr/>
        </p:nvSpPr>
        <p:spPr>
          <a:xfrm>
            <a:off x="1000475" y="1735300"/>
            <a:ext cx="7754100" cy="3407400"/>
          </a:xfrm>
          <a:prstGeom prst="rect">
            <a:avLst/>
          </a:prstGeom>
          <a:noFill/>
          <a:ln>
            <a:noFill/>
          </a:ln>
        </p:spPr>
        <p:txBody>
          <a:bodyPr anchorCtr="0" anchor="ctr" bIns="91425" lIns="91425" spcFirstLastPara="1" rIns="91425" wrap="square" tIns="91425">
            <a:noAutofit/>
          </a:bodyPr>
          <a:lstStyle/>
          <a:p>
            <a:pPr indent="-24300" lvl="0" marL="1890000" rtl="0" algn="l">
              <a:lnSpc>
                <a:spcPct val="100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Array |</a:t>
            </a:r>
            <a:endParaRPr sz="1800">
              <a:solidFill>
                <a:schemeClr val="dk1"/>
              </a:solidFill>
              <a:latin typeface="Helvetica Neue Light"/>
              <a:ea typeface="Helvetica Neue Light"/>
              <a:cs typeface="Helvetica Neue Light"/>
              <a:sym typeface="Helvetica Neue Light"/>
            </a:endParaRPr>
          </a:p>
          <a:p>
            <a:pPr indent="0" lvl="0" marL="457200" rtl="0" algn="l">
              <a:lnSpc>
                <a:spcPct val="10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			</a:t>
            </a:r>
            <a:r>
              <a:rPr b="1" i="1" lang="en-GB" sz="1800" u="sng">
                <a:solidFill>
                  <a:schemeClr val="accent5"/>
                </a:solidFill>
                <a:latin typeface="Helvetica Neue"/>
                <a:ea typeface="Helvetica Neue"/>
                <a:cs typeface="Helvetica Neue"/>
                <a:sym typeface="Helvetica Neue"/>
                <a:hlinkClick r:id="rId3">
                  <a:extLst>
                    <a:ext uri="{A12FA001-AC4F-418D-AE19-62706E023703}">
                      <ahyp:hlinkClr val="tx"/>
                    </a:ext>
                  </a:extLst>
                </a:hlinkClick>
              </a:rPr>
              <a:t>Los apuntes de Majo (Página 21 a 24).</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00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Estructuras de Datos: Objetos y Arreglos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Eloquent JavaScript(ES)</a:t>
            </a:r>
            <a:r>
              <a:rPr b="1" i="1" lang="en-GB" sz="1800" u="sng">
                <a:solidFill>
                  <a:schemeClr val="hlink"/>
                </a:solidFill>
                <a:latin typeface="Helvetica Neue"/>
                <a:ea typeface="Helvetica Neue"/>
                <a:cs typeface="Helvetica Neue"/>
                <a:sym typeface="Helvetica Neue"/>
              </a:rPr>
              <a:t>.</a:t>
            </a:r>
            <a:endParaRPr b="1" i="1" sz="1800" u="sng">
              <a:solidFill>
                <a:schemeClr val="hlink"/>
              </a:solidFill>
              <a:latin typeface="Helvetica Neue"/>
              <a:ea typeface="Helvetica Neue"/>
              <a:cs typeface="Helvetica Neue"/>
              <a:sym typeface="Helvetica Neue"/>
            </a:endParaRPr>
          </a:p>
          <a:p>
            <a:pPr indent="-24300" lvl="0" marL="1890000" rtl="0" algn="l">
              <a:lnSpc>
                <a:spcPct val="100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Práctica guiada |</a:t>
            </a:r>
            <a:br>
              <a:rPr b="1" i="1" lang="en-GB" sz="1800" u="sng">
                <a:solidFill>
                  <a:schemeClr val="hlink"/>
                </a:solidFill>
                <a:latin typeface="Helvetica Neue"/>
                <a:ea typeface="Helvetica Neue"/>
                <a:cs typeface="Helvetica Neue"/>
                <a:sym typeface="Helvetica Neue"/>
              </a:rPr>
            </a:br>
            <a:r>
              <a:rPr b="1" i="1" lang="en-GB" sz="1800" u="sng">
                <a:solidFill>
                  <a:schemeClr val="hlink"/>
                </a:solidFill>
                <a:latin typeface="Helvetica Neue"/>
                <a:ea typeface="Helvetica Neue"/>
                <a:cs typeface="Helvetica Neue"/>
                <a:sym typeface="Helvetica Neue"/>
                <a:hlinkClick r:id="rId5"/>
              </a:rPr>
              <a:t>Proyecto: Vida Electrónica</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00000"/>
              </a:lnSpc>
              <a:spcBef>
                <a:spcPts val="100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Documentación |</a:t>
            </a:r>
            <a:endParaRPr sz="1800">
              <a:solidFill>
                <a:schemeClr val="dk1"/>
              </a:solidFill>
              <a:latin typeface="Helvetica Neue Light"/>
              <a:ea typeface="Helvetica Neue Light"/>
              <a:cs typeface="Helvetica Neue Light"/>
              <a:sym typeface="Helvetica Neue Light"/>
            </a:endParaRPr>
          </a:p>
          <a:p>
            <a:pPr indent="0" lvl="0" marL="457200" rtl="0" algn="l">
              <a:lnSpc>
                <a:spcPct val="100000"/>
              </a:lnSpc>
              <a:spcBef>
                <a:spcPts val="1000"/>
              </a:spcBef>
              <a:spcAft>
                <a:spcPts val="0"/>
              </a:spcAft>
              <a:buNone/>
            </a:pPr>
            <a:r>
              <a:rPr lang="en-GB" sz="1800">
                <a:solidFill>
                  <a:schemeClr val="dk1"/>
                </a:solidFill>
                <a:latin typeface="Helvetica Neue Light"/>
                <a:ea typeface="Helvetica Neue Light"/>
                <a:cs typeface="Helvetica Neue Light"/>
                <a:sym typeface="Helvetica Neue Light"/>
              </a:rPr>
              <a:t>			</a:t>
            </a:r>
            <a:r>
              <a:rPr b="1" i="1" lang="en-GB" sz="1800" u="sng">
                <a:solidFill>
                  <a:schemeClr val="hlink"/>
                </a:solidFill>
                <a:latin typeface="Helvetica Neue"/>
                <a:ea typeface="Helvetica Neue"/>
                <a:cs typeface="Helvetica Neue"/>
                <a:sym typeface="Helvetica Neue"/>
                <a:hlinkClick r:id="rId6"/>
              </a:rPr>
              <a:t>Documentación STRING</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457200" lvl="0" marL="1371600" rtl="0" algn="l">
              <a:spcBef>
                <a:spcPts val="1000"/>
              </a:spcBef>
              <a:spcAft>
                <a:spcPts val="0"/>
              </a:spcAft>
              <a:buNone/>
            </a:pPr>
            <a:r>
              <a:rPr b="1" i="1" lang="en-GB" sz="1800" u="sng">
                <a:solidFill>
                  <a:schemeClr val="hlink"/>
                </a:solidFill>
                <a:latin typeface="Helvetica Neue"/>
                <a:ea typeface="Helvetica Neue"/>
                <a:cs typeface="Helvetica Neue"/>
                <a:sym typeface="Helvetica Neue"/>
                <a:hlinkClick r:id="rId7"/>
              </a:rPr>
              <a:t>Documentación ARRAY</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457200" rtl="0" algn="l">
              <a:lnSpc>
                <a:spcPct val="100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675" name="Google Shape;675;p101"/>
          <p:cNvPicPr preferRelativeResize="0"/>
          <p:nvPr/>
        </p:nvPicPr>
        <p:blipFill>
          <a:blip r:embed="rId8">
            <a:alphaModFix/>
          </a:blip>
          <a:stretch>
            <a:fillRect/>
          </a:stretch>
        </p:blipFill>
        <p:spPr>
          <a:xfrm>
            <a:off x="7567925" y="4659625"/>
            <a:ext cx="1186526" cy="330675"/>
          </a:xfrm>
          <a:prstGeom prst="rect">
            <a:avLst/>
          </a:prstGeom>
          <a:noFill/>
          <a:ln>
            <a:noFill/>
          </a:ln>
        </p:spPr>
      </p:pic>
      <p:pic>
        <p:nvPicPr>
          <p:cNvPr id="676" name="Google Shape;676;p101"/>
          <p:cNvPicPr preferRelativeResize="0"/>
          <p:nvPr/>
        </p:nvPicPr>
        <p:blipFill rotWithShape="1">
          <a:blip r:embed="rId9">
            <a:alphaModFix/>
          </a:blip>
          <a:srcRect b="0" l="0" r="0" t="0"/>
          <a:stretch/>
        </p:blipFill>
        <p:spPr>
          <a:xfrm>
            <a:off x="7411525" y="127700"/>
            <a:ext cx="1634174" cy="639850"/>
          </a:xfrm>
          <a:prstGeom prst="rect">
            <a:avLst/>
          </a:prstGeom>
          <a:noFill/>
          <a:ln>
            <a:noFill/>
          </a:ln>
        </p:spPr>
      </p:pic>
      <p:sp>
        <p:nvSpPr>
          <p:cNvPr id="677" name="Google Shape;677;p101"/>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1"/>
          <p:cNvSpPr txBox="1"/>
          <p:nvPr/>
        </p:nvSpPr>
        <p:spPr>
          <a:xfrm>
            <a:off x="2455275" y="4322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679" name="Google Shape;679;p101"/>
          <p:cNvPicPr preferRelativeResize="0"/>
          <p:nvPr/>
        </p:nvPicPr>
        <p:blipFill>
          <a:blip r:embed="rId10">
            <a:alphaModFix/>
          </a:blip>
          <a:stretch>
            <a:fillRect/>
          </a:stretch>
        </p:blipFill>
        <p:spPr>
          <a:xfrm>
            <a:off x="1408034" y="593440"/>
            <a:ext cx="545131" cy="545131"/>
          </a:xfrm>
          <a:prstGeom prst="rect">
            <a:avLst/>
          </a:prstGeom>
          <a:noFill/>
          <a:ln>
            <a:noFill/>
          </a:ln>
        </p:spPr>
      </p:pic>
      <p:sp>
        <p:nvSpPr>
          <p:cNvPr id="680" name="Google Shape;680;p101"/>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1"/>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10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86" name="Google Shape;686;p102"/>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Métodos y propiedades en Array.</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Función del typeof.</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Métodos de búsqueda y transformación</a:t>
            </a:r>
            <a:endParaRPr sz="2200">
              <a:solidFill>
                <a:srgbClr val="E0FF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10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692" name="Google Shape;692;p10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96" name="Shape 696"/>
        <p:cNvGrpSpPr/>
        <p:nvPr/>
      </p:nvGrpSpPr>
      <p:grpSpPr>
        <a:xfrm>
          <a:off x="0" y="0"/>
          <a:ext cx="0" cy="0"/>
          <a:chOff x="0" y="0"/>
          <a:chExt cx="0" cy="0"/>
        </a:xfrm>
      </p:grpSpPr>
      <p:sp>
        <p:nvSpPr>
          <p:cNvPr id="697" name="Google Shape;697;p10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698" name="Google Shape;698;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32" name="Shape 232"/>
        <p:cNvGrpSpPr/>
        <p:nvPr/>
      </p:nvGrpSpPr>
      <p:grpSpPr>
        <a:xfrm>
          <a:off x="0" y="0"/>
          <a:ext cx="0" cy="0"/>
          <a:chOff x="0" y="0"/>
          <a:chExt cx="0" cy="0"/>
        </a:xfrm>
      </p:grpSpPr>
      <p:sp>
        <p:nvSpPr>
          <p:cNvPr id="233" name="Google Shape;233;p5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234" name="Google Shape;234;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8"/>
          <p:cNvSpPr txBox="1"/>
          <p:nvPr/>
        </p:nvSpPr>
        <p:spPr>
          <a:xfrm>
            <a:off x="624275" y="227575"/>
            <a:ext cx="7105200" cy="422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i="1" lang="en-GB" sz="2000">
                <a:solidFill>
                  <a:srgbClr val="000000"/>
                </a:solidFill>
                <a:latin typeface="Anton"/>
                <a:ea typeface="Anton"/>
                <a:cs typeface="Anton"/>
                <a:sym typeface="Anton"/>
              </a:rPr>
              <a:t>MAPA DE CONCEPTOS CLASE </a:t>
            </a:r>
            <a:r>
              <a:rPr i="1" lang="en-GB" sz="2000">
                <a:latin typeface="Anton"/>
                <a:ea typeface="Anton"/>
                <a:cs typeface="Anton"/>
                <a:sym typeface="Anton"/>
              </a:rPr>
              <a:t>6</a:t>
            </a:r>
            <a:endParaRPr i="1" sz="2000">
              <a:solidFill>
                <a:srgbClr val="000000"/>
              </a:solidFill>
              <a:latin typeface="Anton"/>
              <a:ea typeface="Anton"/>
              <a:cs typeface="Anton"/>
              <a:sym typeface="Anton"/>
            </a:endParaRPr>
          </a:p>
        </p:txBody>
      </p:sp>
      <p:pic>
        <p:nvPicPr>
          <p:cNvPr id="240" name="Google Shape;240;p58"/>
          <p:cNvPicPr preferRelativeResize="0"/>
          <p:nvPr/>
        </p:nvPicPr>
        <p:blipFill rotWithShape="1">
          <a:blip r:embed="rId3">
            <a:alphaModFix/>
          </a:blip>
          <a:srcRect b="0" l="0" r="0" t="0"/>
          <a:stretch/>
        </p:blipFill>
        <p:spPr>
          <a:xfrm>
            <a:off x="7423862" y="90575"/>
            <a:ext cx="1634174" cy="639850"/>
          </a:xfrm>
          <a:prstGeom prst="rect">
            <a:avLst/>
          </a:prstGeom>
          <a:noFill/>
          <a:ln>
            <a:noFill/>
          </a:ln>
        </p:spPr>
      </p:pic>
      <p:pic>
        <p:nvPicPr>
          <p:cNvPr id="241" name="Google Shape;241;p5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242" name="Google Shape;242;p58"/>
          <p:cNvSpPr/>
          <p:nvPr/>
        </p:nvSpPr>
        <p:spPr>
          <a:xfrm>
            <a:off x="624275" y="1515775"/>
            <a:ext cx="1452900" cy="3306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Arrays</a:t>
            </a:r>
            <a:endParaRPr sz="1100">
              <a:solidFill>
                <a:srgbClr val="FFFFFF"/>
              </a:solidFill>
              <a:latin typeface="Helvetica Neue"/>
              <a:ea typeface="Helvetica Neue"/>
              <a:cs typeface="Helvetica Neue"/>
              <a:sym typeface="Helvetica Neue"/>
            </a:endParaRPr>
          </a:p>
        </p:txBody>
      </p:sp>
      <p:sp>
        <p:nvSpPr>
          <p:cNvPr id="243" name="Google Shape;243;p58"/>
          <p:cNvSpPr/>
          <p:nvPr/>
        </p:nvSpPr>
        <p:spPr>
          <a:xfrm>
            <a:off x="3497825" y="1542325"/>
            <a:ext cx="1925100" cy="2775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Índices y recorridos</a:t>
            </a:r>
            <a:endParaRPr sz="1100">
              <a:solidFill>
                <a:srgbClr val="222222"/>
              </a:solidFill>
              <a:latin typeface="Helvetica Neue"/>
              <a:ea typeface="Helvetica Neue"/>
              <a:cs typeface="Helvetica Neue"/>
              <a:sym typeface="Helvetica Neue"/>
            </a:endParaRPr>
          </a:p>
        </p:txBody>
      </p:sp>
      <p:sp>
        <p:nvSpPr>
          <p:cNvPr id="244" name="Google Shape;244;p58"/>
          <p:cNvSpPr/>
          <p:nvPr/>
        </p:nvSpPr>
        <p:spPr>
          <a:xfrm>
            <a:off x="3497825" y="1061075"/>
            <a:ext cx="1925100" cy="2775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222222"/>
                </a:solidFill>
                <a:latin typeface="Helvetica Neue"/>
                <a:ea typeface="Helvetica Neue"/>
                <a:cs typeface="Helvetica Neue"/>
                <a:sym typeface="Helvetica Neue"/>
              </a:rPr>
              <a:t>Definición y declaración</a:t>
            </a:r>
            <a:endParaRPr sz="1100">
              <a:solidFill>
                <a:srgbClr val="222222"/>
              </a:solidFill>
              <a:latin typeface="Helvetica Neue"/>
              <a:ea typeface="Helvetica Neue"/>
              <a:cs typeface="Helvetica Neue"/>
              <a:sym typeface="Helvetica Neue"/>
            </a:endParaRPr>
          </a:p>
        </p:txBody>
      </p:sp>
      <p:cxnSp>
        <p:nvCxnSpPr>
          <p:cNvPr id="245" name="Google Shape;245;p58"/>
          <p:cNvCxnSpPr>
            <a:endCxn id="244" idx="1"/>
          </p:cNvCxnSpPr>
          <p:nvPr/>
        </p:nvCxnSpPr>
        <p:spPr>
          <a:xfrm flipH="1" rot="10800000">
            <a:off x="2077025" y="1199825"/>
            <a:ext cx="1420800" cy="481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46" name="Google Shape;246;p58"/>
          <p:cNvCxnSpPr>
            <a:endCxn id="243" idx="1"/>
          </p:cNvCxnSpPr>
          <p:nvPr/>
        </p:nvCxnSpPr>
        <p:spPr>
          <a:xfrm>
            <a:off x="2077025" y="1680475"/>
            <a:ext cx="14208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47" name="Google Shape;247;p58"/>
          <p:cNvSpPr/>
          <p:nvPr/>
        </p:nvSpPr>
        <p:spPr>
          <a:xfrm>
            <a:off x="3497825" y="2023575"/>
            <a:ext cx="1925100" cy="2775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chemeClr val="lt1"/>
                </a:solidFill>
                <a:latin typeface="Helvetica Neue"/>
                <a:ea typeface="Helvetica Neue"/>
                <a:cs typeface="Helvetica Neue"/>
                <a:sym typeface="Helvetica Neue"/>
              </a:rPr>
              <a:t>Propiedades y métodos</a:t>
            </a:r>
            <a:endParaRPr sz="1100">
              <a:solidFill>
                <a:schemeClr val="lt1"/>
              </a:solidFill>
              <a:latin typeface="Helvetica Neue"/>
              <a:ea typeface="Helvetica Neue"/>
              <a:cs typeface="Helvetica Neue"/>
              <a:sym typeface="Helvetica Neue"/>
            </a:endParaRPr>
          </a:p>
        </p:txBody>
      </p:sp>
      <p:cxnSp>
        <p:nvCxnSpPr>
          <p:cNvPr id="248" name="Google Shape;248;p58"/>
          <p:cNvCxnSpPr/>
          <p:nvPr/>
        </p:nvCxnSpPr>
        <p:spPr>
          <a:xfrm>
            <a:off x="2077175" y="1681075"/>
            <a:ext cx="1420800" cy="481200"/>
          </a:xfrm>
          <a:prstGeom prst="bentConnector3">
            <a:avLst>
              <a:gd fmla="val 49995" name="adj1"/>
            </a:avLst>
          </a:prstGeom>
          <a:noFill/>
          <a:ln cap="flat" cmpd="sng" w="9525">
            <a:solidFill>
              <a:srgbClr val="CCCCCC"/>
            </a:solidFill>
            <a:prstDash val="solid"/>
            <a:round/>
            <a:headEnd len="med" w="med" type="none"/>
            <a:tailEnd len="med" w="med" type="oval"/>
          </a:ln>
        </p:spPr>
      </p:cxnSp>
      <p:sp>
        <p:nvSpPr>
          <p:cNvPr id="249" name="Google Shape;249;p58"/>
          <p:cNvSpPr/>
          <p:nvPr/>
        </p:nvSpPr>
        <p:spPr>
          <a:xfrm>
            <a:off x="628175" y="3098275"/>
            <a:ext cx="1452900" cy="3306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rgbClr val="FFFFFF"/>
                </a:solidFill>
                <a:latin typeface="Helvetica Neue"/>
                <a:ea typeface="Helvetica Neue"/>
                <a:cs typeface="Helvetica Neue"/>
                <a:sym typeface="Helvetica Neue"/>
              </a:rPr>
              <a:t>Arrays + Objetos</a:t>
            </a:r>
            <a:endParaRPr sz="1100">
              <a:solidFill>
                <a:srgbClr val="FFFFFF"/>
              </a:solidFill>
              <a:latin typeface="Helvetica Neue"/>
              <a:ea typeface="Helvetica Neue"/>
              <a:cs typeface="Helvetica Neue"/>
              <a:sym typeface="Helvetica Neue"/>
            </a:endParaRPr>
          </a:p>
        </p:txBody>
      </p:sp>
      <p:sp>
        <p:nvSpPr>
          <p:cNvPr id="250" name="Google Shape;250;p58"/>
          <p:cNvSpPr/>
          <p:nvPr/>
        </p:nvSpPr>
        <p:spPr>
          <a:xfrm>
            <a:off x="3501875" y="3124825"/>
            <a:ext cx="1925100" cy="2775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Sentencia For… Of</a:t>
            </a:r>
            <a:endParaRPr sz="1100">
              <a:solidFill>
                <a:srgbClr val="222222"/>
              </a:solidFill>
              <a:latin typeface="Helvetica Neue"/>
              <a:ea typeface="Helvetica Neue"/>
              <a:cs typeface="Helvetica Neue"/>
              <a:sym typeface="Helvetica Neue"/>
            </a:endParaRPr>
          </a:p>
        </p:txBody>
      </p:sp>
      <p:sp>
        <p:nvSpPr>
          <p:cNvPr id="251" name="Google Shape;251;p58"/>
          <p:cNvSpPr/>
          <p:nvPr/>
        </p:nvSpPr>
        <p:spPr>
          <a:xfrm>
            <a:off x="3501875" y="2643575"/>
            <a:ext cx="1925100" cy="277500"/>
          </a:xfrm>
          <a:prstGeom prst="rect">
            <a:avLst/>
          </a:prstGeom>
          <a:solidFill>
            <a:srgbClr val="E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222222"/>
                </a:solidFill>
                <a:latin typeface="Helvetica Neue"/>
                <a:ea typeface="Helvetica Neue"/>
                <a:cs typeface="Helvetica Neue"/>
                <a:sym typeface="Helvetica Neue"/>
              </a:rPr>
              <a:t>Utilidades de combinación</a:t>
            </a:r>
            <a:endParaRPr sz="1100">
              <a:solidFill>
                <a:srgbClr val="222222"/>
              </a:solidFill>
              <a:latin typeface="Helvetica Neue"/>
              <a:ea typeface="Helvetica Neue"/>
              <a:cs typeface="Helvetica Neue"/>
              <a:sym typeface="Helvetica Neue"/>
            </a:endParaRPr>
          </a:p>
        </p:txBody>
      </p:sp>
      <p:cxnSp>
        <p:nvCxnSpPr>
          <p:cNvPr id="252" name="Google Shape;252;p58"/>
          <p:cNvCxnSpPr>
            <a:endCxn id="251" idx="1"/>
          </p:cNvCxnSpPr>
          <p:nvPr/>
        </p:nvCxnSpPr>
        <p:spPr>
          <a:xfrm flipH="1" rot="10800000">
            <a:off x="2081075" y="2782325"/>
            <a:ext cx="1420800" cy="481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53" name="Google Shape;253;p58"/>
          <p:cNvCxnSpPr>
            <a:endCxn id="250" idx="1"/>
          </p:cNvCxnSpPr>
          <p:nvPr/>
        </p:nvCxnSpPr>
        <p:spPr>
          <a:xfrm>
            <a:off x="2081075" y="3262975"/>
            <a:ext cx="14208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54" name="Google Shape;254;p58"/>
          <p:cNvCxnSpPr/>
          <p:nvPr/>
        </p:nvCxnSpPr>
        <p:spPr>
          <a:xfrm>
            <a:off x="5426968" y="2180403"/>
            <a:ext cx="732900" cy="0"/>
          </a:xfrm>
          <a:prstGeom prst="straightConnector1">
            <a:avLst/>
          </a:prstGeom>
          <a:noFill/>
          <a:ln cap="flat" cmpd="sng" w="9525">
            <a:solidFill>
              <a:srgbClr val="CCCCCC"/>
            </a:solidFill>
            <a:prstDash val="solid"/>
            <a:round/>
            <a:headEnd len="med" w="med" type="oval"/>
            <a:tailEnd len="med" w="med" type="oval"/>
          </a:ln>
        </p:spPr>
      </p:cxnSp>
      <p:cxnSp>
        <p:nvCxnSpPr>
          <p:cNvPr id="255" name="Google Shape;255;p58"/>
          <p:cNvCxnSpPr/>
          <p:nvPr/>
        </p:nvCxnSpPr>
        <p:spPr>
          <a:xfrm>
            <a:off x="5426974" y="2180413"/>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56" name="Google Shape;256;p58"/>
          <p:cNvSpPr/>
          <p:nvPr/>
        </p:nvSpPr>
        <p:spPr>
          <a:xfrm>
            <a:off x="6163625" y="23606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reverse</a:t>
            </a:r>
            <a:endParaRPr sz="1100">
              <a:solidFill>
                <a:srgbClr val="222222"/>
              </a:solidFill>
              <a:latin typeface="Helvetica Neue"/>
              <a:ea typeface="Helvetica Neue"/>
              <a:cs typeface="Helvetica Neue"/>
              <a:sym typeface="Helvetica Neue"/>
            </a:endParaRPr>
          </a:p>
        </p:txBody>
      </p:sp>
      <p:cxnSp>
        <p:nvCxnSpPr>
          <p:cNvPr id="257" name="Google Shape;257;p58"/>
          <p:cNvCxnSpPr/>
          <p:nvPr/>
        </p:nvCxnSpPr>
        <p:spPr>
          <a:xfrm>
            <a:off x="5426974" y="2180413"/>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58" name="Google Shape;258;p58"/>
          <p:cNvCxnSpPr/>
          <p:nvPr/>
        </p:nvCxnSpPr>
        <p:spPr>
          <a:xfrm>
            <a:off x="5423225" y="2180438"/>
            <a:ext cx="7347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59" name="Google Shape;259;p58"/>
          <p:cNvSpPr/>
          <p:nvPr/>
        </p:nvSpPr>
        <p:spPr>
          <a:xfrm>
            <a:off x="6163625" y="27275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join</a:t>
            </a:r>
            <a:endParaRPr sz="1100">
              <a:solidFill>
                <a:srgbClr val="222222"/>
              </a:solidFill>
              <a:latin typeface="Helvetica Neue"/>
              <a:ea typeface="Helvetica Neue"/>
              <a:cs typeface="Helvetica Neue"/>
              <a:sym typeface="Helvetica Neue"/>
            </a:endParaRPr>
          </a:p>
        </p:txBody>
      </p:sp>
      <p:cxnSp>
        <p:nvCxnSpPr>
          <p:cNvPr id="260" name="Google Shape;260;p58"/>
          <p:cNvCxnSpPr/>
          <p:nvPr/>
        </p:nvCxnSpPr>
        <p:spPr>
          <a:xfrm>
            <a:off x="5423225" y="2180438"/>
            <a:ext cx="736500" cy="7338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61" name="Google Shape;261;p58"/>
          <p:cNvCxnSpPr/>
          <p:nvPr/>
        </p:nvCxnSpPr>
        <p:spPr>
          <a:xfrm flipH="1" rot="10800000">
            <a:off x="5426824" y="1813475"/>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62" name="Google Shape;262;p58"/>
          <p:cNvSpPr/>
          <p:nvPr/>
        </p:nvSpPr>
        <p:spPr>
          <a:xfrm>
            <a:off x="6163475" y="165085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shift</a:t>
            </a:r>
            <a:endParaRPr sz="1100">
              <a:solidFill>
                <a:srgbClr val="222222"/>
              </a:solidFill>
              <a:latin typeface="Helvetica Neue"/>
              <a:ea typeface="Helvetica Neue"/>
              <a:cs typeface="Helvetica Neue"/>
              <a:sym typeface="Helvetica Neue"/>
            </a:endParaRPr>
          </a:p>
        </p:txBody>
      </p:sp>
      <p:cxnSp>
        <p:nvCxnSpPr>
          <p:cNvPr id="263" name="Google Shape;263;p58"/>
          <p:cNvCxnSpPr/>
          <p:nvPr/>
        </p:nvCxnSpPr>
        <p:spPr>
          <a:xfrm flipH="1" rot="10800000">
            <a:off x="5426824" y="1813475"/>
            <a:ext cx="732900" cy="3669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264" name="Google Shape;264;p58"/>
          <p:cNvCxnSpPr/>
          <p:nvPr/>
        </p:nvCxnSpPr>
        <p:spPr>
          <a:xfrm flipH="1" rot="10800000">
            <a:off x="5423075" y="1446550"/>
            <a:ext cx="7347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65" name="Google Shape;265;p58"/>
          <p:cNvSpPr/>
          <p:nvPr/>
        </p:nvSpPr>
        <p:spPr>
          <a:xfrm flipH="1">
            <a:off x="6163475" y="128395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unshift</a:t>
            </a:r>
            <a:endParaRPr sz="1100">
              <a:solidFill>
                <a:srgbClr val="222222"/>
              </a:solidFill>
              <a:latin typeface="Helvetica Neue"/>
              <a:ea typeface="Helvetica Neue"/>
              <a:cs typeface="Helvetica Neue"/>
              <a:sym typeface="Helvetica Neue"/>
            </a:endParaRPr>
          </a:p>
        </p:txBody>
      </p:sp>
      <p:cxnSp>
        <p:nvCxnSpPr>
          <p:cNvPr id="266" name="Google Shape;266;p58"/>
          <p:cNvCxnSpPr/>
          <p:nvPr/>
        </p:nvCxnSpPr>
        <p:spPr>
          <a:xfrm flipH="1" rot="10800000">
            <a:off x="5423075" y="1446550"/>
            <a:ext cx="736500" cy="733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67" name="Google Shape;267;p58"/>
          <p:cNvSpPr/>
          <p:nvPr/>
        </p:nvSpPr>
        <p:spPr>
          <a:xfrm>
            <a:off x="6163475" y="2005725"/>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pop</a:t>
            </a:r>
            <a:endParaRPr sz="1100">
              <a:solidFill>
                <a:srgbClr val="222222"/>
              </a:solidFill>
              <a:latin typeface="Helvetica Neue"/>
              <a:ea typeface="Helvetica Neue"/>
              <a:cs typeface="Helvetica Neue"/>
              <a:sym typeface="Helvetica Neue"/>
            </a:endParaRPr>
          </a:p>
        </p:txBody>
      </p:sp>
      <p:sp>
        <p:nvSpPr>
          <p:cNvPr id="268" name="Google Shape;268;p58"/>
          <p:cNvSpPr/>
          <p:nvPr/>
        </p:nvSpPr>
        <p:spPr>
          <a:xfrm>
            <a:off x="6167225" y="31465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concat</a:t>
            </a:r>
            <a:endParaRPr sz="1100">
              <a:solidFill>
                <a:srgbClr val="222222"/>
              </a:solidFill>
              <a:latin typeface="Helvetica Neue"/>
              <a:ea typeface="Helvetica Neue"/>
              <a:cs typeface="Helvetica Neue"/>
              <a:sym typeface="Helvetica Neue"/>
            </a:endParaRPr>
          </a:p>
        </p:txBody>
      </p:sp>
      <p:cxnSp>
        <p:nvCxnSpPr>
          <p:cNvPr id="269" name="Google Shape;269;p58"/>
          <p:cNvCxnSpPr>
            <a:endCxn id="268" idx="1"/>
          </p:cNvCxnSpPr>
          <p:nvPr/>
        </p:nvCxnSpPr>
        <p:spPr>
          <a:xfrm flipH="1" rot="-5400000">
            <a:off x="5417075" y="2536750"/>
            <a:ext cx="1122900" cy="377400"/>
          </a:xfrm>
          <a:prstGeom prst="bentConnector2">
            <a:avLst/>
          </a:prstGeom>
          <a:noFill/>
          <a:ln cap="flat" cmpd="sng" w="9525">
            <a:solidFill>
              <a:srgbClr val="CCCCCC"/>
            </a:solidFill>
            <a:prstDash val="solid"/>
            <a:round/>
            <a:headEnd len="med" w="med" type="none"/>
            <a:tailEnd len="med" w="med" type="oval"/>
          </a:ln>
        </p:spPr>
      </p:cxnSp>
      <p:sp>
        <p:nvSpPr>
          <p:cNvPr id="270" name="Google Shape;270;p58"/>
          <p:cNvSpPr/>
          <p:nvPr/>
        </p:nvSpPr>
        <p:spPr>
          <a:xfrm>
            <a:off x="6167225" y="352985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slice</a:t>
            </a:r>
            <a:endParaRPr sz="1100">
              <a:solidFill>
                <a:srgbClr val="222222"/>
              </a:solidFill>
              <a:latin typeface="Helvetica Neue"/>
              <a:ea typeface="Helvetica Neue"/>
              <a:cs typeface="Helvetica Neue"/>
              <a:sym typeface="Helvetica Neue"/>
            </a:endParaRPr>
          </a:p>
        </p:txBody>
      </p:sp>
      <p:cxnSp>
        <p:nvCxnSpPr>
          <p:cNvPr id="271" name="Google Shape;271;p58"/>
          <p:cNvCxnSpPr>
            <a:endCxn id="270" idx="1"/>
          </p:cNvCxnSpPr>
          <p:nvPr/>
        </p:nvCxnSpPr>
        <p:spPr>
          <a:xfrm flipH="1" rot="-5400000">
            <a:off x="5417075" y="2920100"/>
            <a:ext cx="1122900" cy="377400"/>
          </a:xfrm>
          <a:prstGeom prst="bentConnector2">
            <a:avLst/>
          </a:prstGeom>
          <a:noFill/>
          <a:ln cap="flat" cmpd="sng" w="9525">
            <a:solidFill>
              <a:srgbClr val="CCCCCC"/>
            </a:solidFill>
            <a:prstDash val="solid"/>
            <a:round/>
            <a:headEnd len="med" w="med" type="none"/>
            <a:tailEnd len="med" w="med" type="oval"/>
          </a:ln>
        </p:spPr>
      </p:cxnSp>
      <p:sp>
        <p:nvSpPr>
          <p:cNvPr id="272" name="Google Shape;272;p58"/>
          <p:cNvSpPr/>
          <p:nvPr/>
        </p:nvSpPr>
        <p:spPr>
          <a:xfrm>
            <a:off x="6167225" y="38968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splice</a:t>
            </a:r>
            <a:endParaRPr sz="1100">
              <a:solidFill>
                <a:srgbClr val="222222"/>
              </a:solidFill>
              <a:latin typeface="Helvetica Neue"/>
              <a:ea typeface="Helvetica Neue"/>
              <a:cs typeface="Helvetica Neue"/>
              <a:sym typeface="Helvetica Neue"/>
            </a:endParaRPr>
          </a:p>
        </p:txBody>
      </p:sp>
      <p:cxnSp>
        <p:nvCxnSpPr>
          <p:cNvPr id="273" name="Google Shape;273;p58"/>
          <p:cNvCxnSpPr>
            <a:endCxn id="272" idx="1"/>
          </p:cNvCxnSpPr>
          <p:nvPr/>
        </p:nvCxnSpPr>
        <p:spPr>
          <a:xfrm flipH="1" rot="-5400000">
            <a:off x="5417075" y="3287050"/>
            <a:ext cx="1122900" cy="377400"/>
          </a:xfrm>
          <a:prstGeom prst="bentConnector2">
            <a:avLst/>
          </a:prstGeom>
          <a:noFill/>
          <a:ln cap="flat" cmpd="sng" w="9525">
            <a:solidFill>
              <a:srgbClr val="CCCCCC"/>
            </a:solidFill>
            <a:prstDash val="solid"/>
            <a:round/>
            <a:headEnd len="med" w="med" type="none"/>
            <a:tailEnd len="med" w="med" type="oval"/>
          </a:ln>
        </p:spPr>
      </p:cxnSp>
      <p:sp>
        <p:nvSpPr>
          <p:cNvPr id="274" name="Google Shape;274;p58"/>
          <p:cNvSpPr/>
          <p:nvPr/>
        </p:nvSpPr>
        <p:spPr>
          <a:xfrm>
            <a:off x="6167225" y="4269400"/>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indexOf</a:t>
            </a:r>
            <a:endParaRPr sz="1100">
              <a:solidFill>
                <a:srgbClr val="222222"/>
              </a:solidFill>
              <a:latin typeface="Helvetica Neue"/>
              <a:ea typeface="Helvetica Neue"/>
              <a:cs typeface="Helvetica Neue"/>
              <a:sym typeface="Helvetica Neue"/>
            </a:endParaRPr>
          </a:p>
        </p:txBody>
      </p:sp>
      <p:cxnSp>
        <p:nvCxnSpPr>
          <p:cNvPr id="275" name="Google Shape;275;p58"/>
          <p:cNvCxnSpPr>
            <a:endCxn id="274" idx="1"/>
          </p:cNvCxnSpPr>
          <p:nvPr/>
        </p:nvCxnSpPr>
        <p:spPr>
          <a:xfrm flipH="1" rot="-5400000">
            <a:off x="5417075" y="3659650"/>
            <a:ext cx="1122900" cy="377400"/>
          </a:xfrm>
          <a:prstGeom prst="bentConnector2">
            <a:avLst/>
          </a:prstGeom>
          <a:noFill/>
          <a:ln cap="flat" cmpd="sng" w="9525">
            <a:solidFill>
              <a:srgbClr val="CCCCCC"/>
            </a:solidFill>
            <a:prstDash val="solid"/>
            <a:round/>
            <a:headEnd len="med" w="med" type="none"/>
            <a:tailEnd len="med" w="med" type="oval"/>
          </a:ln>
        </p:spPr>
      </p:cxnSp>
      <p:sp>
        <p:nvSpPr>
          <p:cNvPr id="276" name="Google Shape;276;p58"/>
          <p:cNvSpPr/>
          <p:nvPr/>
        </p:nvSpPr>
        <p:spPr>
          <a:xfrm flipH="1">
            <a:off x="6163325" y="914775"/>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push</a:t>
            </a:r>
            <a:endParaRPr sz="1100">
              <a:solidFill>
                <a:srgbClr val="222222"/>
              </a:solidFill>
              <a:latin typeface="Helvetica Neue"/>
              <a:ea typeface="Helvetica Neue"/>
              <a:cs typeface="Helvetica Neue"/>
              <a:sym typeface="Helvetica Neue"/>
            </a:endParaRPr>
          </a:p>
        </p:txBody>
      </p:sp>
      <p:cxnSp>
        <p:nvCxnSpPr>
          <p:cNvPr id="277" name="Google Shape;277;p58"/>
          <p:cNvCxnSpPr>
            <a:stCxn id="247" idx="3"/>
            <a:endCxn id="276" idx="3"/>
          </p:cNvCxnSpPr>
          <p:nvPr/>
        </p:nvCxnSpPr>
        <p:spPr>
          <a:xfrm flipH="1" rot="10800000">
            <a:off x="5422925" y="1055025"/>
            <a:ext cx="740400" cy="11073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278" name="Google Shape;278;p58"/>
          <p:cNvSpPr/>
          <p:nvPr/>
        </p:nvSpPr>
        <p:spPr>
          <a:xfrm flipH="1">
            <a:off x="6167375" y="555638"/>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lenght</a:t>
            </a:r>
            <a:endParaRPr sz="1100">
              <a:solidFill>
                <a:srgbClr val="222222"/>
              </a:solidFill>
              <a:latin typeface="Helvetica Neue"/>
              <a:ea typeface="Helvetica Neue"/>
              <a:cs typeface="Helvetica Neue"/>
              <a:sym typeface="Helvetica Neue"/>
            </a:endParaRPr>
          </a:p>
        </p:txBody>
      </p:sp>
      <p:cxnSp>
        <p:nvCxnSpPr>
          <p:cNvPr id="279" name="Google Shape;279;p58"/>
          <p:cNvCxnSpPr>
            <a:endCxn id="278" idx="3"/>
          </p:cNvCxnSpPr>
          <p:nvPr/>
        </p:nvCxnSpPr>
        <p:spPr>
          <a:xfrm rot="-5400000">
            <a:off x="5276975" y="1215338"/>
            <a:ext cx="1409700" cy="371100"/>
          </a:xfrm>
          <a:prstGeom prst="bentConnector2">
            <a:avLst/>
          </a:prstGeom>
          <a:noFill/>
          <a:ln cap="flat" cmpd="sng" w="9525">
            <a:solidFill>
              <a:srgbClr val="CCCCCC"/>
            </a:solidFill>
            <a:prstDash val="solid"/>
            <a:round/>
            <a:headEnd len="med" w="med" type="none"/>
            <a:tailEnd len="med" w="med" type="oval"/>
          </a:ln>
        </p:spPr>
      </p:cxnSp>
      <p:sp>
        <p:nvSpPr>
          <p:cNvPr id="280" name="Google Shape;280;p58"/>
          <p:cNvSpPr/>
          <p:nvPr/>
        </p:nvSpPr>
        <p:spPr>
          <a:xfrm>
            <a:off x="6167225" y="4652775"/>
            <a:ext cx="732900" cy="2808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includes</a:t>
            </a:r>
            <a:endParaRPr sz="1100">
              <a:solidFill>
                <a:srgbClr val="222222"/>
              </a:solidFill>
              <a:latin typeface="Helvetica Neue"/>
              <a:ea typeface="Helvetica Neue"/>
              <a:cs typeface="Helvetica Neue"/>
              <a:sym typeface="Helvetica Neue"/>
            </a:endParaRPr>
          </a:p>
        </p:txBody>
      </p:sp>
      <p:cxnSp>
        <p:nvCxnSpPr>
          <p:cNvPr id="281" name="Google Shape;281;p58"/>
          <p:cNvCxnSpPr>
            <a:endCxn id="280" idx="1"/>
          </p:cNvCxnSpPr>
          <p:nvPr/>
        </p:nvCxnSpPr>
        <p:spPr>
          <a:xfrm flipH="1" rot="-5400000">
            <a:off x="5417075" y="4043025"/>
            <a:ext cx="1122900" cy="377400"/>
          </a:xfrm>
          <a:prstGeom prst="bentConnector2">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59"/>
          <p:cNvSpPr txBox="1"/>
          <p:nvPr/>
        </p:nvSpPr>
        <p:spPr>
          <a:xfrm>
            <a:off x="394100" y="183520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59"/>
          <p:cNvPicPr preferRelativeResize="0"/>
          <p:nvPr/>
        </p:nvPicPr>
        <p:blipFill>
          <a:blip r:embed="rId4">
            <a:alphaModFix/>
          </a:blip>
          <a:stretch>
            <a:fillRect/>
          </a:stretch>
        </p:blipFill>
        <p:spPr>
          <a:xfrm>
            <a:off x="7626925" y="4780950"/>
            <a:ext cx="1186526" cy="330675"/>
          </a:xfrm>
          <a:prstGeom prst="rect">
            <a:avLst/>
          </a:prstGeom>
          <a:noFill/>
          <a:ln>
            <a:noFill/>
          </a:ln>
        </p:spPr>
      </p:pic>
      <p:sp>
        <p:nvSpPr>
          <p:cNvPr id="288" name="Google Shape;288;p59"/>
          <p:cNvSpPr/>
          <p:nvPr/>
        </p:nvSpPr>
        <p:spPr>
          <a:xfrm>
            <a:off x="5735304" y="1103150"/>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lt1"/>
                </a:solidFill>
                <a:latin typeface="Anton"/>
                <a:ea typeface="Anton"/>
                <a:cs typeface="Anton"/>
                <a:sym typeface="Anton"/>
              </a:rPr>
              <a:t>MÓDULO 2</a:t>
            </a:r>
            <a:endParaRPr sz="1800">
              <a:solidFill>
                <a:schemeClr val="lt1"/>
              </a:solidFill>
              <a:latin typeface="Anton"/>
              <a:ea typeface="Anton"/>
              <a:cs typeface="Anton"/>
              <a:sym typeface="Anton"/>
            </a:endParaRPr>
          </a:p>
          <a:p>
            <a:pPr indent="0" lvl="0" marL="0" rtl="0" algn="ctr">
              <a:spcBef>
                <a:spcPts val="0"/>
              </a:spcBef>
              <a:spcAft>
                <a:spcPts val="0"/>
              </a:spcAft>
              <a:buNone/>
            </a:pPr>
            <a:r>
              <a:rPr lang="en-GB" sz="1800">
                <a:solidFill>
                  <a:schemeClr val="lt1"/>
                </a:solidFill>
                <a:latin typeface="Anton"/>
                <a:ea typeface="Anton"/>
                <a:cs typeface="Anton"/>
                <a:sym typeface="Anton"/>
              </a:rPr>
              <a:t>OBJETOS &amp; ARRAYS</a:t>
            </a:r>
            <a:endParaRPr sz="1800">
              <a:solidFill>
                <a:srgbClr val="FFFFFF"/>
              </a:solidFill>
              <a:latin typeface="Anton"/>
              <a:ea typeface="Anton"/>
              <a:cs typeface="Anton"/>
              <a:sym typeface="Anton"/>
            </a:endParaRPr>
          </a:p>
        </p:txBody>
      </p:sp>
      <p:sp>
        <p:nvSpPr>
          <p:cNvPr id="289" name="Google Shape;289;p59"/>
          <p:cNvSpPr/>
          <p:nvPr/>
        </p:nvSpPr>
        <p:spPr>
          <a:xfrm>
            <a:off x="102988" y="1103364"/>
            <a:ext cx="3546900" cy="669000"/>
          </a:xfrm>
          <a:prstGeom prst="homePlat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0</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NIVELACIÓN</a:t>
            </a:r>
            <a:endParaRPr sz="1800">
              <a:solidFill>
                <a:srgbClr val="FFFFFF"/>
              </a:solidFill>
              <a:latin typeface="Anton"/>
              <a:ea typeface="Anton"/>
              <a:cs typeface="Anton"/>
              <a:sym typeface="Anton"/>
            </a:endParaRPr>
          </a:p>
        </p:txBody>
      </p:sp>
      <p:sp>
        <p:nvSpPr>
          <p:cNvPr id="290" name="Google Shape;290;p59"/>
          <p:cNvSpPr txBox="1"/>
          <p:nvPr/>
        </p:nvSpPr>
        <p:spPr>
          <a:xfrm>
            <a:off x="960025" y="2092250"/>
            <a:ext cx="941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Anton"/>
                <a:ea typeface="Anton"/>
                <a:cs typeface="Anton"/>
                <a:sym typeface="Anton"/>
              </a:rPr>
              <a:t>SET UP</a:t>
            </a:r>
            <a:endParaRPr sz="1600">
              <a:latin typeface="Anton"/>
              <a:ea typeface="Anton"/>
              <a:cs typeface="Anton"/>
              <a:sym typeface="Anton"/>
            </a:endParaRPr>
          </a:p>
        </p:txBody>
      </p:sp>
      <p:sp>
        <p:nvSpPr>
          <p:cNvPr id="291" name="Google Shape;291;p59"/>
          <p:cNvSpPr/>
          <p:nvPr/>
        </p:nvSpPr>
        <p:spPr>
          <a:xfrm>
            <a:off x="3047192" y="1103150"/>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Anton"/>
                <a:ea typeface="Anton"/>
                <a:cs typeface="Anton"/>
                <a:sym typeface="Anton"/>
              </a:rPr>
              <a:t>MÓDULO 1</a:t>
            </a:r>
            <a:endParaRPr sz="1800">
              <a:solidFill>
                <a:srgbClr val="FFFFFF"/>
              </a:solidFill>
              <a:latin typeface="Anton"/>
              <a:ea typeface="Anton"/>
              <a:cs typeface="Anton"/>
              <a:sym typeface="Anton"/>
            </a:endParaRPr>
          </a:p>
          <a:p>
            <a:pPr indent="0" lvl="0" marL="0" rtl="0" algn="ctr">
              <a:spcBef>
                <a:spcPts val="0"/>
              </a:spcBef>
              <a:spcAft>
                <a:spcPts val="0"/>
              </a:spcAft>
              <a:buNone/>
            </a:pPr>
            <a:r>
              <a:rPr lang="en-GB" sz="1800">
                <a:solidFill>
                  <a:srgbClr val="FFFFFF"/>
                </a:solidFill>
                <a:latin typeface="Anton"/>
                <a:ea typeface="Anton"/>
                <a:cs typeface="Anton"/>
                <a:sym typeface="Anton"/>
              </a:rPr>
              <a:t>CONCEPTOS BÁSICOS</a:t>
            </a:r>
            <a:endParaRPr sz="1800">
              <a:solidFill>
                <a:srgbClr val="FFFFFF"/>
              </a:solidFill>
              <a:latin typeface="Anton"/>
              <a:ea typeface="Anton"/>
              <a:cs typeface="Anton"/>
              <a:sym typeface="Anton"/>
            </a:endParaRPr>
          </a:p>
        </p:txBody>
      </p:sp>
      <p:sp>
        <p:nvSpPr>
          <p:cNvPr id="292" name="Google Shape;292;p59"/>
          <p:cNvSpPr txBox="1"/>
          <p:nvPr/>
        </p:nvSpPr>
        <p:spPr>
          <a:xfrm>
            <a:off x="529250" y="2039450"/>
            <a:ext cx="23118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CLASE 1 - </a:t>
            </a:r>
            <a:endParaRPr/>
          </a:p>
          <a:p>
            <a:pPr indent="0" lvl="0" marL="0" rtl="0" algn="l">
              <a:spcBef>
                <a:spcPts val="0"/>
              </a:spcBef>
              <a:spcAft>
                <a:spcPts val="0"/>
              </a:spcAft>
              <a:buNone/>
            </a:pPr>
            <a:r>
              <a:t/>
            </a:r>
            <a:endParaRPr/>
          </a:p>
        </p:txBody>
      </p:sp>
      <p:sp>
        <p:nvSpPr>
          <p:cNvPr id="293" name="Google Shape;293;p59"/>
          <p:cNvSpPr txBox="1"/>
          <p:nvPr/>
        </p:nvSpPr>
        <p:spPr>
          <a:xfrm>
            <a:off x="352825" y="2000775"/>
            <a:ext cx="2311800" cy="24045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9"/>
          <p:cNvSpPr txBox="1"/>
          <p:nvPr/>
        </p:nvSpPr>
        <p:spPr>
          <a:xfrm>
            <a:off x="957650" y="2034700"/>
            <a:ext cx="1258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295" name="Google Shape;295;p59"/>
          <p:cNvGrpSpPr/>
          <p:nvPr/>
        </p:nvGrpSpPr>
        <p:grpSpPr>
          <a:xfrm>
            <a:off x="3352850" y="1835172"/>
            <a:ext cx="2488375" cy="2784145"/>
            <a:chOff x="3352850" y="1996688"/>
            <a:chExt cx="2488375" cy="2570059"/>
          </a:xfrm>
        </p:grpSpPr>
        <p:sp>
          <p:nvSpPr>
            <p:cNvPr id="296" name="Google Shape;296;p59"/>
            <p:cNvSpPr txBox="1"/>
            <p:nvPr/>
          </p:nvSpPr>
          <p:spPr>
            <a:xfrm>
              <a:off x="3394125" y="1996688"/>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9"/>
            <p:cNvSpPr txBox="1"/>
            <p:nvPr/>
          </p:nvSpPr>
          <p:spPr>
            <a:xfrm>
              <a:off x="3352850" y="2083047"/>
              <a:ext cx="2311800" cy="24837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59"/>
          <p:cNvSpPr txBox="1"/>
          <p:nvPr/>
        </p:nvSpPr>
        <p:spPr>
          <a:xfrm>
            <a:off x="3367575" y="3226300"/>
            <a:ext cx="2311800" cy="6690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dk1"/>
                </a:solidFill>
                <a:latin typeface="Anton"/>
                <a:ea typeface="Anton"/>
                <a:cs typeface="Anton"/>
                <a:sym typeface="Anton"/>
              </a:rPr>
              <a:t>CLASE 3 -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n-GB" sz="1100">
                <a:solidFill>
                  <a:schemeClr val="dk1"/>
                </a:solidFill>
                <a:latin typeface="Helvetica Neue"/>
                <a:ea typeface="Helvetica Neue"/>
                <a:cs typeface="Helvetica Neue"/>
                <a:sym typeface="Helvetica Neue"/>
              </a:rPr>
              <a:t>CICLOS E ITERACIONES</a:t>
            </a:r>
            <a:endParaRPr sz="1100">
              <a:solidFill>
                <a:schemeClr val="dk1"/>
              </a:solidFill>
              <a:latin typeface="Helvetica Neue"/>
              <a:ea typeface="Helvetica Neue"/>
              <a:cs typeface="Helvetica Neue"/>
              <a:sym typeface="Helvetica Neue"/>
            </a:endParaRPr>
          </a:p>
        </p:txBody>
      </p:sp>
      <p:sp>
        <p:nvSpPr>
          <p:cNvPr id="299" name="Google Shape;299;p59"/>
          <p:cNvSpPr txBox="1"/>
          <p:nvPr/>
        </p:nvSpPr>
        <p:spPr>
          <a:xfrm>
            <a:off x="6249750" y="187310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9"/>
          <p:cNvSpPr txBox="1"/>
          <p:nvPr/>
        </p:nvSpPr>
        <p:spPr>
          <a:xfrm>
            <a:off x="6249750" y="2038788"/>
            <a:ext cx="2311800" cy="26412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9"/>
          <p:cNvSpPr txBox="1"/>
          <p:nvPr/>
        </p:nvSpPr>
        <p:spPr>
          <a:xfrm>
            <a:off x="6249750" y="3534100"/>
            <a:ext cx="2311800" cy="11460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Anton"/>
                <a:ea typeface="Anton"/>
                <a:cs typeface="Anton"/>
                <a:sym typeface="Anton"/>
              </a:rPr>
              <a:t>CLASE 7 - </a:t>
            </a:r>
            <a:endParaRPr sz="1200">
              <a:latin typeface="Anton"/>
              <a:ea typeface="Anton"/>
              <a:cs typeface="Anton"/>
              <a:sym typeface="Anton"/>
            </a:endParaRPr>
          </a:p>
          <a:p>
            <a:pPr indent="0" lvl="0" marL="0" rtl="0" algn="l">
              <a:lnSpc>
                <a:spcPct val="150000"/>
              </a:lnSpc>
              <a:spcBef>
                <a:spcPts val="0"/>
              </a:spcBef>
              <a:spcAft>
                <a:spcPts val="0"/>
              </a:spcAft>
              <a:buNone/>
            </a:pPr>
            <a:r>
              <a:rPr lang="en-GB" sz="1000">
                <a:solidFill>
                  <a:schemeClr val="dk1"/>
                </a:solidFill>
                <a:latin typeface="Helvetica Neue"/>
                <a:ea typeface="Helvetica Neue"/>
                <a:cs typeface="Helvetica Neue"/>
                <a:sym typeface="Helvetica Neue"/>
              </a:rPr>
              <a:t>FUNCIONES DE ORDEN SUPERIOR</a:t>
            </a:r>
            <a:endParaRPr sz="10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GB" sz="1200">
                <a:solidFill>
                  <a:schemeClr val="dk1"/>
                </a:solidFill>
                <a:latin typeface="Helvetica Neue"/>
                <a:ea typeface="Helvetica Neue"/>
                <a:cs typeface="Helvetica Neue"/>
                <a:sym typeface="Helvetica Neue"/>
              </a:rPr>
              <a:t>1ra pre-entrega</a:t>
            </a:r>
            <a:endParaRPr sz="1000">
              <a:solidFill>
                <a:schemeClr val="dk1"/>
              </a:solidFill>
              <a:latin typeface="Helvetica Neue"/>
              <a:ea typeface="Helvetica Neue"/>
              <a:cs typeface="Helvetica Neue"/>
              <a:sym typeface="Helvetica Neue"/>
            </a:endParaRPr>
          </a:p>
        </p:txBody>
      </p:sp>
      <p:sp>
        <p:nvSpPr>
          <p:cNvPr id="302" name="Google Shape;302;p59"/>
          <p:cNvSpPr txBox="1"/>
          <p:nvPr/>
        </p:nvSpPr>
        <p:spPr>
          <a:xfrm>
            <a:off x="6249750" y="2726500"/>
            <a:ext cx="2333100" cy="807600"/>
          </a:xfrm>
          <a:prstGeom prst="rect">
            <a:avLst/>
          </a:prstGeom>
          <a:solidFill>
            <a:schemeClr val="dk1"/>
          </a:solidFill>
          <a:ln cap="flat" cmpd="sng" w="38100">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lt1"/>
                </a:solidFill>
                <a:latin typeface="Anton"/>
                <a:ea typeface="Anton"/>
                <a:cs typeface="Anton"/>
                <a:sym typeface="Anton"/>
              </a:rPr>
              <a:t>CLASE 6 - </a:t>
            </a:r>
            <a:endParaRPr sz="1200">
              <a:solidFill>
                <a:schemeClr val="lt1"/>
              </a:solidFill>
              <a:latin typeface="Anton"/>
              <a:ea typeface="Anton"/>
              <a:cs typeface="Anton"/>
              <a:sym typeface="Anton"/>
            </a:endParaRPr>
          </a:p>
          <a:p>
            <a:pPr indent="0" lvl="0" marL="0" marR="0" rtl="0" algn="l">
              <a:lnSpc>
                <a:spcPct val="100000"/>
              </a:lnSpc>
              <a:spcBef>
                <a:spcPts val="0"/>
              </a:spcBef>
              <a:spcAft>
                <a:spcPts val="0"/>
              </a:spcAft>
              <a:buNone/>
            </a:pPr>
            <a:r>
              <a:rPr lang="en-GB" sz="1200">
                <a:solidFill>
                  <a:schemeClr val="lt1"/>
                </a:solidFill>
                <a:latin typeface="Helvetica Neue"/>
                <a:ea typeface="Helvetica Neue"/>
                <a:cs typeface="Helvetica Neue"/>
                <a:sym typeface="Helvetica Neue"/>
              </a:rPr>
              <a:t>ARRAYS</a:t>
            </a:r>
            <a:endParaRPr sz="1200">
              <a:solidFill>
                <a:schemeClr val="lt1"/>
              </a:solidFill>
              <a:latin typeface="Helvetica Neue"/>
              <a:ea typeface="Helvetica Neue"/>
              <a:cs typeface="Helvetica Neue"/>
              <a:sym typeface="Helvetica Neue"/>
            </a:endParaRPr>
          </a:p>
        </p:txBody>
      </p:sp>
      <p:sp>
        <p:nvSpPr>
          <p:cNvPr id="303" name="Google Shape;303;p59"/>
          <p:cNvSpPr txBox="1"/>
          <p:nvPr/>
        </p:nvSpPr>
        <p:spPr>
          <a:xfrm>
            <a:off x="352975" y="2034600"/>
            <a:ext cx="2311800" cy="2404500"/>
          </a:xfrm>
          <a:prstGeom prst="rect">
            <a:avLst/>
          </a:prstGeom>
          <a:solidFill>
            <a:srgbClr val="999999"/>
          </a:solid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Anton"/>
              <a:ea typeface="Anton"/>
              <a:cs typeface="Anton"/>
              <a:sym typeface="Anton"/>
            </a:endParaRPr>
          </a:p>
          <a:p>
            <a:pPr indent="0" lvl="0" marL="0" rtl="0" algn="l">
              <a:spcBef>
                <a:spcPts val="0"/>
              </a:spcBef>
              <a:spcAft>
                <a:spcPts val="0"/>
              </a:spcAft>
              <a:buNone/>
            </a:pPr>
            <a:r>
              <a:t/>
            </a:r>
            <a:endParaRPr>
              <a:solidFill>
                <a:schemeClr val="dk1"/>
              </a:solidFill>
              <a:latin typeface="Anton"/>
              <a:ea typeface="Anton"/>
              <a:cs typeface="Anton"/>
              <a:sym typeface="Anton"/>
            </a:endParaRPr>
          </a:p>
          <a:p>
            <a:pPr indent="0" lvl="0" marL="0" rtl="0" algn="l">
              <a:spcBef>
                <a:spcPts val="0"/>
              </a:spcBef>
              <a:spcAft>
                <a:spcPts val="0"/>
              </a:spcAft>
              <a:buNone/>
            </a:pPr>
            <a:r>
              <a:t/>
            </a:r>
            <a:endParaRPr>
              <a:solidFill>
                <a:schemeClr val="dk1"/>
              </a:solidFill>
              <a:latin typeface="Anton"/>
              <a:ea typeface="Anton"/>
              <a:cs typeface="Anton"/>
              <a:sym typeface="Anton"/>
            </a:endParaRPr>
          </a:p>
          <a:p>
            <a:pPr indent="0" lvl="0" marL="0" rtl="0" algn="l">
              <a:spcBef>
                <a:spcPts val="0"/>
              </a:spcBef>
              <a:spcAft>
                <a:spcPts val="0"/>
              </a:spcAft>
              <a:buNone/>
            </a:pPr>
            <a:r>
              <a:rPr lang="en-GB">
                <a:solidFill>
                  <a:schemeClr val="dk1"/>
                </a:solidFill>
                <a:latin typeface="Anton"/>
                <a:ea typeface="Anton"/>
                <a:cs typeface="Anton"/>
                <a:sym typeface="Anton"/>
              </a:rPr>
              <a:t>CLASE 0 - </a:t>
            </a:r>
            <a:endParaRPr>
              <a:solidFill>
                <a:schemeClr val="dk1"/>
              </a:solidFill>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n-GB" sz="1100">
                <a:solidFill>
                  <a:schemeClr val="dk1"/>
                </a:solidFill>
                <a:latin typeface="Helvetica Neue"/>
                <a:ea typeface="Helvetica Neue"/>
                <a:cs typeface="Helvetica Neue"/>
                <a:sym typeface="Helvetica Neue"/>
              </a:rPr>
              <a:t>INTRODUCCIÓN A JAVASCRIPT</a:t>
            </a:r>
            <a:endParaRPr sz="1200">
              <a:solidFill>
                <a:schemeClr val="dk1"/>
              </a:solidFill>
              <a:latin typeface="Helvetica Neue"/>
              <a:ea typeface="Helvetica Neue"/>
              <a:cs typeface="Helvetica Neue"/>
              <a:sym typeface="Helvetica Neue"/>
            </a:endParaRPr>
          </a:p>
        </p:txBody>
      </p:sp>
      <p:sp>
        <p:nvSpPr>
          <p:cNvPr id="304" name="Google Shape;304;p59"/>
          <p:cNvSpPr txBox="1"/>
          <p:nvPr/>
        </p:nvSpPr>
        <p:spPr>
          <a:xfrm>
            <a:off x="1278913" y="5147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MÓDULOS DE TRABAJO</a:t>
            </a:r>
            <a:endParaRPr i="1" sz="3600">
              <a:solidFill>
                <a:srgbClr val="121212"/>
              </a:solidFill>
              <a:latin typeface="Anton"/>
              <a:ea typeface="Anton"/>
              <a:cs typeface="Anton"/>
              <a:sym typeface="Anton"/>
            </a:endParaRPr>
          </a:p>
        </p:txBody>
      </p:sp>
      <p:sp>
        <p:nvSpPr>
          <p:cNvPr id="305" name="Google Shape;305;p59"/>
          <p:cNvSpPr txBox="1"/>
          <p:nvPr/>
        </p:nvSpPr>
        <p:spPr>
          <a:xfrm>
            <a:off x="3365650" y="3907350"/>
            <a:ext cx="2311800" cy="7119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dk1"/>
                </a:solidFill>
                <a:latin typeface="Anton"/>
                <a:ea typeface="Anton"/>
                <a:cs typeface="Anton"/>
                <a:sym typeface="Anton"/>
              </a:rPr>
              <a:t>CLASE 4 - </a:t>
            </a:r>
            <a:endParaRPr sz="1200">
              <a:solidFill>
                <a:schemeClr val="dk1"/>
              </a:solidFill>
              <a:latin typeface="Anton"/>
              <a:ea typeface="Anton"/>
              <a:cs typeface="Anton"/>
              <a:sym typeface="Anton"/>
            </a:endParaRPr>
          </a:p>
          <a:p>
            <a:pPr indent="0" lvl="0" marL="0" rtl="0" algn="l">
              <a:lnSpc>
                <a:spcPct val="150000"/>
              </a:lnSpc>
              <a:spcBef>
                <a:spcPts val="0"/>
              </a:spcBef>
              <a:spcAft>
                <a:spcPts val="0"/>
              </a:spcAft>
              <a:buNone/>
            </a:pPr>
            <a:r>
              <a:rPr lang="en-GB" sz="900">
                <a:solidFill>
                  <a:schemeClr val="dk1"/>
                </a:solidFill>
                <a:latin typeface="Helvetica Neue"/>
                <a:ea typeface="Helvetica Neue"/>
                <a:cs typeface="Helvetica Neue"/>
                <a:sym typeface="Helvetica Neue"/>
              </a:rPr>
              <a:t>FUNCIONES</a:t>
            </a:r>
            <a:endParaRPr sz="9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b="1" lang="en-GB" sz="1200">
                <a:solidFill>
                  <a:schemeClr val="dk1"/>
                </a:solidFill>
                <a:latin typeface="Helvetica Neue"/>
                <a:ea typeface="Helvetica Neue"/>
                <a:cs typeface="Helvetica Neue"/>
                <a:sym typeface="Helvetica Neue"/>
              </a:rPr>
              <a:t>Desafío entregable</a:t>
            </a:r>
            <a:endParaRPr sz="1200">
              <a:solidFill>
                <a:schemeClr val="dk1"/>
              </a:solidFill>
              <a:latin typeface="Helvetica Neue"/>
              <a:ea typeface="Helvetica Neue"/>
              <a:cs typeface="Helvetica Neue"/>
              <a:sym typeface="Helvetica Neue"/>
            </a:endParaRPr>
          </a:p>
        </p:txBody>
      </p:sp>
      <p:sp>
        <p:nvSpPr>
          <p:cNvPr id="306" name="Google Shape;306;p59"/>
          <p:cNvSpPr txBox="1"/>
          <p:nvPr/>
        </p:nvSpPr>
        <p:spPr>
          <a:xfrm>
            <a:off x="3364800" y="1929300"/>
            <a:ext cx="2311800" cy="6690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Anton"/>
                <a:ea typeface="Anton"/>
                <a:cs typeface="Anton"/>
                <a:sym typeface="Anton"/>
              </a:rPr>
              <a:t>CLASE 1 - </a:t>
            </a:r>
            <a:endParaRPr sz="1200">
              <a:solidFill>
                <a:schemeClr val="dk1"/>
              </a:solidFill>
              <a:latin typeface="Anton"/>
              <a:ea typeface="Anton"/>
              <a:cs typeface="Anton"/>
              <a:sym typeface="Anton"/>
            </a:endParaRPr>
          </a:p>
          <a:p>
            <a:pPr indent="0" lvl="0" marL="0" rtl="0" algn="l">
              <a:spcBef>
                <a:spcPts val="0"/>
              </a:spcBef>
              <a:spcAft>
                <a:spcPts val="0"/>
              </a:spcAft>
              <a:buNone/>
            </a:pPr>
            <a:r>
              <a:rPr lang="en-GB" sz="1000">
                <a:solidFill>
                  <a:schemeClr val="dk1"/>
                </a:solidFill>
                <a:latin typeface="Helvetica Neue"/>
                <a:ea typeface="Helvetica Neue"/>
                <a:cs typeface="Helvetica Neue"/>
                <a:sym typeface="Helvetica Neue"/>
              </a:rPr>
              <a:t> CONCEPTOS GENERALES: SINTAXIS Y VARIABLES</a:t>
            </a:r>
            <a:endParaRPr sz="9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
        <p:nvSpPr>
          <p:cNvPr id="307" name="Google Shape;307;p59"/>
          <p:cNvSpPr txBox="1"/>
          <p:nvPr/>
        </p:nvSpPr>
        <p:spPr>
          <a:xfrm>
            <a:off x="6249750" y="2043950"/>
            <a:ext cx="2333100" cy="669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dk1"/>
                </a:solidFill>
                <a:latin typeface="Anton"/>
                <a:ea typeface="Anton"/>
                <a:cs typeface="Anton"/>
                <a:sym typeface="Anton"/>
              </a:rPr>
              <a:t>CLASE 5 -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n-GB" sz="1200">
                <a:solidFill>
                  <a:schemeClr val="dk1"/>
                </a:solidFill>
                <a:latin typeface="Helvetica Neue"/>
                <a:ea typeface="Helvetica Neue"/>
                <a:cs typeface="Helvetica Neue"/>
                <a:sym typeface="Helvetica Neue"/>
              </a:rPr>
              <a:t>OBJETOS</a:t>
            </a:r>
            <a:endParaRPr sz="1200">
              <a:solidFill>
                <a:schemeClr val="dk1"/>
              </a:solidFill>
              <a:latin typeface="Helvetica Neue"/>
              <a:ea typeface="Helvetica Neue"/>
              <a:cs typeface="Helvetica Neue"/>
              <a:sym typeface="Helvetica Neue"/>
            </a:endParaRPr>
          </a:p>
        </p:txBody>
      </p:sp>
      <p:sp>
        <p:nvSpPr>
          <p:cNvPr id="308" name="Google Shape;308;p59"/>
          <p:cNvSpPr txBox="1"/>
          <p:nvPr/>
        </p:nvSpPr>
        <p:spPr>
          <a:xfrm>
            <a:off x="3376700" y="2610350"/>
            <a:ext cx="2299800" cy="603900"/>
          </a:xfrm>
          <a:prstGeom prst="rect">
            <a:avLst/>
          </a:prstGeom>
          <a:solidFill>
            <a:srgbClr val="99999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1200">
                <a:solidFill>
                  <a:schemeClr val="dk1"/>
                </a:solidFill>
                <a:latin typeface="Anton"/>
                <a:ea typeface="Anton"/>
                <a:cs typeface="Anton"/>
                <a:sym typeface="Anton"/>
              </a:rPr>
              <a:t>CLASE 2 - </a:t>
            </a:r>
            <a:endParaRPr sz="1200">
              <a:solidFill>
                <a:schemeClr val="dk1"/>
              </a:solidFill>
              <a:latin typeface="Anton"/>
              <a:ea typeface="Anton"/>
              <a:cs typeface="Anton"/>
              <a:sym typeface="Anton"/>
            </a:endParaRPr>
          </a:p>
          <a:p>
            <a:pPr indent="0" lvl="0" marL="0" rtl="0" algn="l">
              <a:lnSpc>
                <a:spcPct val="150000"/>
              </a:lnSpc>
              <a:spcBef>
                <a:spcPts val="0"/>
              </a:spcBef>
              <a:spcAft>
                <a:spcPts val="0"/>
              </a:spcAft>
              <a:buNone/>
            </a:pPr>
            <a:r>
              <a:rPr lang="en-GB" sz="1000">
                <a:solidFill>
                  <a:schemeClr val="dk1"/>
                </a:solidFill>
                <a:latin typeface="Helvetica Neue"/>
                <a:ea typeface="Helvetica Neue"/>
                <a:cs typeface="Helvetica Neue"/>
                <a:sym typeface="Helvetica Neue"/>
              </a:rPr>
              <a:t>CONTROL DE FLUJOS</a:t>
            </a:r>
            <a:endParaRPr sz="11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2" name="Shape 312"/>
        <p:cNvGrpSpPr/>
        <p:nvPr/>
      </p:nvGrpSpPr>
      <p:grpSpPr>
        <a:xfrm>
          <a:off x="0" y="0"/>
          <a:ext cx="0" cy="0"/>
          <a:chOff x="0" y="0"/>
          <a:chExt cx="0" cy="0"/>
        </a:xfrm>
      </p:grpSpPr>
      <p:sp>
        <p:nvSpPr>
          <p:cNvPr id="313" name="Google Shape;313;p60"/>
          <p:cNvSpPr txBox="1"/>
          <p:nvPr/>
        </p:nvSpPr>
        <p:spPr>
          <a:xfrm>
            <a:off x="809550" y="1679275"/>
            <a:ext cx="7524900" cy="10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HERRAMIENTAS DE LA CLASE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i="1" lang="en-GB" sz="1500">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314" name="Google Shape;314;p60"/>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315" name="Google Shape;315;p60"/>
          <p:cNvPicPr preferRelativeResize="0"/>
          <p:nvPr/>
        </p:nvPicPr>
        <p:blipFill rotWithShape="1">
          <a:blip r:embed="rId4">
            <a:alphaModFix/>
          </a:blip>
          <a:srcRect b="0" l="0" r="0" t="0"/>
          <a:stretch/>
        </p:blipFill>
        <p:spPr>
          <a:xfrm>
            <a:off x="3978738" y="492750"/>
            <a:ext cx="1186525" cy="1186525"/>
          </a:xfrm>
          <a:prstGeom prst="rect">
            <a:avLst/>
          </a:prstGeom>
          <a:noFill/>
          <a:ln>
            <a:noFill/>
          </a:ln>
        </p:spPr>
      </p:pic>
      <p:sp>
        <p:nvSpPr>
          <p:cNvPr id="316" name="Google Shape;316;p60"/>
          <p:cNvSpPr txBox="1"/>
          <p:nvPr/>
        </p:nvSpPr>
        <p:spPr>
          <a:xfrm>
            <a:off x="2668050" y="2927625"/>
            <a:ext cx="38079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Guión de clase Nº 6  </a:t>
            </a:r>
            <a:r>
              <a:rPr lang="en-GB" sz="1800" u="sng">
                <a:solidFill>
                  <a:schemeClr val="hlink"/>
                </a:solidFill>
                <a:latin typeface="Helvetica Neue Light"/>
                <a:ea typeface="Helvetica Neue Light"/>
                <a:cs typeface="Helvetica Neue Light"/>
                <a:sym typeface="Helvetica Neue Light"/>
                <a:hlinkClick r:id="rId5"/>
              </a:rPr>
              <a:t>aquí</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Quizz de clase Nº 6 </a:t>
            </a:r>
            <a:r>
              <a:rPr lang="en-GB" sz="1800" u="sng">
                <a:solidFill>
                  <a:schemeClr val="hlink"/>
                </a:solidFill>
                <a:latin typeface="Helvetica Neue Light"/>
                <a:ea typeface="Helvetica Neue Light"/>
                <a:cs typeface="Helvetica Neue Light"/>
                <a:sym typeface="Helvetica Neue Light"/>
                <a:hlinkClick r:id="rId6"/>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Booklet de Javascript </a:t>
            </a:r>
            <a:r>
              <a:rPr lang="en-GB"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FAQs de Javascript </a:t>
            </a:r>
            <a:r>
              <a:rPr lang="en-GB" sz="1800" u="sng">
                <a:solidFill>
                  <a:schemeClr val="accent5"/>
                </a:solidFill>
                <a:latin typeface="Helvetica Neue Light"/>
                <a:ea typeface="Helvetica Neue Light"/>
                <a:cs typeface="Helvetica Neue Light"/>
                <a:sym typeface="Helvetica Neue Light"/>
                <a:hlinkClick r:id="rId8">
                  <a:extLst>
                    <a:ext uri="{A12FA001-AC4F-418D-AE19-62706E023703}">
                      <ahyp:hlinkClr val="tx"/>
                    </a:ext>
                  </a:extLst>
                </a:hlinkClick>
              </a:rPr>
              <a:t>aquí</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